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6" r:id="rId2"/>
  </p:sldMasterIdLst>
  <p:sldIdLst>
    <p:sldId id="258" r:id="rId3"/>
    <p:sldId id="260" r:id="rId4"/>
    <p:sldId id="259" r:id="rId5"/>
    <p:sldId id="261" r:id="rId6"/>
    <p:sldId id="262" r:id="rId7"/>
  </p:sldIdLst>
  <p:sldSz cx="9144000" cy="6858000" type="screen4x3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9"/>
    <p:restoredTop sz="94651"/>
  </p:normalViewPr>
  <p:slideViewPr>
    <p:cSldViewPr snapToGrid="0" snapToObjects="1">
      <p:cViewPr varScale="1">
        <p:scale>
          <a:sx n="196" d="100"/>
          <a:sy n="196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Slide_Colo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MPLATE_PPT COVER 01_3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0"/>
            <a:ext cx="9144000" cy="68580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95288" y="5927378"/>
            <a:ext cx="5853112" cy="620956"/>
          </a:xfrm>
        </p:spPr>
        <p:txBody>
          <a:bodyPr>
            <a:noAutofit/>
          </a:bodyPr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  <a:p>
            <a:pPr lvl="0"/>
            <a:r>
              <a:rPr lang="en-US" dirty="0"/>
              <a:t>Presenter’s 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5842000" y="5927482"/>
            <a:ext cx="2905928" cy="620957"/>
          </a:xfrm>
        </p:spPr>
        <p:txBody>
          <a:bodyPr>
            <a:normAutofit/>
          </a:bodyPr>
          <a:lstStyle>
            <a:lvl1pPr algn="r">
              <a:defRPr sz="15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10.10.15</a:t>
            </a:r>
            <a:br>
              <a:rPr lang="en-US" dirty="0"/>
            </a:br>
            <a:r>
              <a:rPr lang="en-US" dirty="0"/>
              <a:t>‘Web address here’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Cover Slide Title</a:t>
            </a:r>
            <a:br>
              <a:rPr lang="en-US" dirty="0"/>
            </a:b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12" name="Picture 11" descr="LOCKUP_WCM_NYP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6" y="322454"/>
            <a:ext cx="596347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2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Copy Only Slide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D578B2-D0BD-4848-8B4D-9491C95B63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14401" y="1432415"/>
            <a:ext cx="7759701" cy="4517048"/>
          </a:xfrm>
        </p:spPr>
        <p:txBody>
          <a:bodyPr/>
          <a:lstStyle>
            <a:lvl1pPr>
              <a:buNone/>
              <a:defRPr sz="2400">
                <a:solidFill>
                  <a:srgbClr val="7F7F7F"/>
                </a:solidFill>
                <a:latin typeface="Arial"/>
                <a:cs typeface="Arial"/>
              </a:defRPr>
            </a:lvl1pPr>
            <a:lvl2pPr marL="0">
              <a:buNone/>
              <a:defRPr sz="1500" b="1">
                <a:solidFill>
                  <a:srgbClr val="E0621B"/>
                </a:solidFill>
                <a:latin typeface="Arial"/>
                <a:cs typeface="Arial"/>
              </a:defRPr>
            </a:lvl2pPr>
            <a:lvl3pPr marL="0">
              <a:buNone/>
              <a:defRPr sz="1500">
                <a:solidFill>
                  <a:srgbClr val="7F7F7F"/>
                </a:solidFill>
                <a:latin typeface="Arial"/>
                <a:cs typeface="Arial"/>
              </a:defRPr>
            </a:lvl3pPr>
            <a:lvl4pPr marL="0">
              <a:defRPr sz="1500">
                <a:solidFill>
                  <a:srgbClr val="7F7F7F"/>
                </a:solidFill>
                <a:latin typeface="Arial"/>
                <a:cs typeface="Arial"/>
              </a:defRPr>
            </a:lvl4pPr>
            <a:lvl5pPr marL="457200">
              <a:defRPr sz="15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E336F8-5147-D848-AC0E-F863951E0880}"/>
              </a:ext>
            </a:extLst>
          </p:cNvPr>
          <p:cNvSpPr txBox="1"/>
          <p:nvPr userDrawn="1"/>
        </p:nvSpPr>
        <p:spPr>
          <a:xfrm>
            <a:off x="103761" y="6450605"/>
            <a:ext cx="4748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By Helene Brazier-Mitouart, Education Manager, October 2018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e / Image + Descriptor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4533900" y="1417760"/>
            <a:ext cx="3744913" cy="4007827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Image &amp; Copy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62427" y="1418371"/>
            <a:ext cx="3554338" cy="4007067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/>
          <a:p>
            <a:fld id="{FE6136BE-E991-4432-83ED-D6FC07E6B6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13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Double Column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/>
          <a:p>
            <a:fld id="{628198FC-6730-43B1-89E3-A86991AA0E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723900" y="1417760"/>
            <a:ext cx="3632200" cy="4007827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546215" y="1417760"/>
            <a:ext cx="3797300" cy="4007827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471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+ Bullet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Images &amp; Bulleted Copy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88615" y="1417639"/>
            <a:ext cx="217752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3500629" y="1417639"/>
            <a:ext cx="217752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6127895" y="1417639"/>
            <a:ext cx="217752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88861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3500629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rgbClr val="F47A22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612789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/>
          <a:p>
            <a:fld id="{9016155D-05B3-4B72-9928-127009355C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48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Image Slide with Cop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Long Image &amp; Copy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63600" y="1417639"/>
            <a:ext cx="741680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863600" y="4067527"/>
            <a:ext cx="7416800" cy="19756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500" b="0">
                <a:solidFill>
                  <a:srgbClr val="8D8E8D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/>
          <a:p>
            <a:fld id="{8B79B5A0-F59D-47BB-B2D8-6D3E60091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52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rt Placeholder 6"/>
          <p:cNvSpPr>
            <a:spLocks noGrp="1"/>
          </p:cNvSpPr>
          <p:nvPr>
            <p:ph type="chart" sz="quarter" idx="24"/>
          </p:nvPr>
        </p:nvSpPr>
        <p:spPr>
          <a:xfrm>
            <a:off x="3415727" y="1417761"/>
            <a:ext cx="2178050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Chart Placeholder 6"/>
          <p:cNvSpPr>
            <a:spLocks noGrp="1"/>
          </p:cNvSpPr>
          <p:nvPr>
            <p:ph type="chart" sz="quarter" idx="25"/>
          </p:nvPr>
        </p:nvSpPr>
        <p:spPr>
          <a:xfrm>
            <a:off x="6037720" y="1417761"/>
            <a:ext cx="2178050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796145" y="1417761"/>
            <a:ext cx="2178050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Pie Chart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92671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3538729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616599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6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/>
          <a:p>
            <a:fld id="{792BC68D-6563-4F14-8E8D-D30C5DE7B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39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 Char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rt Placeholder 6"/>
          <p:cNvSpPr>
            <a:spLocks noGrp="1"/>
          </p:cNvSpPr>
          <p:nvPr>
            <p:ph type="chart" sz="quarter" idx="24"/>
          </p:nvPr>
        </p:nvSpPr>
        <p:spPr>
          <a:xfrm>
            <a:off x="3416472" y="1417761"/>
            <a:ext cx="2178050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Chart Placeholder 6"/>
          <p:cNvSpPr>
            <a:spLocks noGrp="1"/>
          </p:cNvSpPr>
          <p:nvPr>
            <p:ph type="chart" sz="quarter" idx="25"/>
          </p:nvPr>
        </p:nvSpPr>
        <p:spPr>
          <a:xfrm>
            <a:off x="6038465" y="1417761"/>
            <a:ext cx="2178050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796890" y="1417761"/>
            <a:ext cx="2178050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Pie Chart Option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6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/>
          <a:p>
            <a:fld id="{80EB2616-4262-4502-B656-4106B25A4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7" hasCustomPrompt="1"/>
          </p:nvPr>
        </p:nvSpPr>
        <p:spPr>
          <a:xfrm>
            <a:off x="915988" y="4067526"/>
            <a:ext cx="2176462" cy="1974605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8" hasCustomPrompt="1"/>
          </p:nvPr>
        </p:nvSpPr>
        <p:spPr>
          <a:xfrm>
            <a:off x="3527425" y="4067526"/>
            <a:ext cx="2178050" cy="1974605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9" hasCustomPrompt="1"/>
          </p:nvPr>
        </p:nvSpPr>
        <p:spPr>
          <a:xfrm>
            <a:off x="6154738" y="4067526"/>
            <a:ext cx="2189162" cy="1974605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179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Alternate Pie Charts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753250" y="3598668"/>
            <a:ext cx="7654150" cy="2444501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0">
                <a:solidFill>
                  <a:srgbClr val="8D8E8D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hart Placeholder 6"/>
          <p:cNvSpPr>
            <a:spLocks noGrp="1"/>
          </p:cNvSpPr>
          <p:nvPr>
            <p:ph type="chart" sz="quarter" idx="27"/>
          </p:nvPr>
        </p:nvSpPr>
        <p:spPr>
          <a:xfrm>
            <a:off x="6517174" y="1417639"/>
            <a:ext cx="1890226" cy="21810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1" name="Chart Placeholder 6"/>
          <p:cNvSpPr>
            <a:spLocks noGrp="1"/>
          </p:cNvSpPr>
          <p:nvPr>
            <p:ph type="chart" sz="quarter" idx="28"/>
          </p:nvPr>
        </p:nvSpPr>
        <p:spPr>
          <a:xfrm>
            <a:off x="4595866" y="1417639"/>
            <a:ext cx="1890226" cy="21810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2" name="Chart Placeholder 6"/>
          <p:cNvSpPr>
            <a:spLocks noGrp="1"/>
          </p:cNvSpPr>
          <p:nvPr>
            <p:ph type="chart" sz="quarter" idx="29"/>
          </p:nvPr>
        </p:nvSpPr>
        <p:spPr>
          <a:xfrm>
            <a:off x="2674558" y="1417639"/>
            <a:ext cx="1890226" cy="21810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3" name="Chart Placeholder 6"/>
          <p:cNvSpPr>
            <a:spLocks noGrp="1"/>
          </p:cNvSpPr>
          <p:nvPr>
            <p:ph type="chart" sz="quarter" idx="30"/>
          </p:nvPr>
        </p:nvSpPr>
        <p:spPr>
          <a:xfrm>
            <a:off x="753250" y="1417639"/>
            <a:ext cx="1890226" cy="21810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1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/>
          <a:p>
            <a:fld id="{D0EF2B7E-15B5-44DE-8F5A-7FB0E6150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79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 Chart Slide with Cop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269999" y="4067527"/>
            <a:ext cx="5970422" cy="19756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1500" b="0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1270002" y="1417761"/>
            <a:ext cx="5970421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Bar Chart with Copy Block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4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/>
          <a:p>
            <a:fld id="{5BF27603-0C4D-4BD8-A2B5-3D7F81C5C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56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24"/>
          </p:nvPr>
        </p:nvSpPr>
        <p:spPr>
          <a:xfrm>
            <a:off x="457200" y="1512102"/>
            <a:ext cx="8229600" cy="47038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/>
          <a:p>
            <a:fld id="{A407C950-D0CE-41FC-949D-BEE2AADA21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8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eak Slide01_Colo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_PPT COVER 02_89254516_WIDE FORM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" y="0"/>
            <a:ext cx="91358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6" name="Picture 5" descr="LOCKUP_WCM_NYP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6" y="322454"/>
            <a:ext cx="596347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80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 Chart with Descript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4827238" y="1417759"/>
            <a:ext cx="3440462" cy="36769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Bar Chart &amp; Copy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/>
          <a:p>
            <a:fld id="{D8C65C59-4846-4F6D-B55D-3344352EB4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6"/>
          </p:nvPr>
        </p:nvSpPr>
        <p:spPr>
          <a:xfrm>
            <a:off x="850900" y="1417639"/>
            <a:ext cx="3976688" cy="4703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153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 with Descript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25"/>
          </p:nvPr>
        </p:nvSpPr>
        <p:spPr>
          <a:xfrm>
            <a:off x="664364" y="1417761"/>
            <a:ext cx="3804897" cy="367628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Chart &amp; Copy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/>
          <a:p>
            <a:fld id="{9AE425A4-C1E2-42E4-88C6-BE45DADA0F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7"/>
          </p:nvPr>
        </p:nvSpPr>
        <p:spPr>
          <a:xfrm>
            <a:off x="4468815" y="1417639"/>
            <a:ext cx="3989387" cy="4703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2252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and 4 Blocks of descripti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623213" y="3694604"/>
            <a:ext cx="1973262" cy="2276841"/>
          </a:xfrm>
          <a:solidFill>
            <a:srgbClr val="C0C1BF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7164" y="3694604"/>
            <a:ext cx="1973262" cy="2276841"/>
          </a:xfrm>
          <a:solidFill>
            <a:srgbClr val="C0C1BF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536568" y="1417761"/>
            <a:ext cx="1973262" cy="2276841"/>
          </a:xfrm>
          <a:solidFill>
            <a:srgbClr val="C0C1BF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603902" y="1417761"/>
            <a:ext cx="1973262" cy="2276841"/>
          </a:xfrm>
          <a:solidFill>
            <a:srgbClr val="C0C1BF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4 Images &amp; 4 Copy Blocks</a:t>
            </a:r>
          </a:p>
        </p:txBody>
      </p:sp>
      <p:sp>
        <p:nvSpPr>
          <p:cNvPr id="3" name="Rectangle 2"/>
          <p:cNvSpPr/>
          <p:nvPr/>
        </p:nvSpPr>
        <p:spPr>
          <a:xfrm>
            <a:off x="630144" y="1417760"/>
            <a:ext cx="1966333" cy="2268845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0237" y="1417760"/>
            <a:ext cx="1966333" cy="2268845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03904" y="3686607"/>
            <a:ext cx="1966333" cy="2268845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36570" y="3686607"/>
            <a:ext cx="1966333" cy="2268845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723877" y="154048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A21E3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4676435" y="154048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A21E3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2717961" y="380023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6646780" y="380023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21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/>
          <a:p>
            <a:fld id="{6B0EC03F-2291-4DAF-BC8B-5C329AC2D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676616" y="1417760"/>
            <a:ext cx="7781584" cy="2334795"/>
          </a:xfrm>
        </p:spPr>
        <p:txBody>
          <a:bodyPr lIns="0" tIns="0" bIns="0"/>
          <a:lstStyle>
            <a:lvl1pPr marL="0" indent="0">
              <a:lnSpc>
                <a:spcPct val="80000"/>
              </a:lnSpc>
              <a:buFontTx/>
              <a:buNone/>
              <a:defRPr sz="2400">
                <a:solidFill>
                  <a:srgbClr val="8D8E8D"/>
                </a:solidFill>
                <a:latin typeface="Arial"/>
                <a:cs typeface="Arial"/>
              </a:defRPr>
            </a:lvl1pPr>
            <a:lvl2pPr marL="0" indent="0">
              <a:spcBef>
                <a:spcPts val="600"/>
              </a:spcBef>
              <a:buFontTx/>
              <a:buNone/>
              <a:defRPr sz="1500" b="1">
                <a:solidFill>
                  <a:srgbClr val="F47A22"/>
                </a:solidFill>
                <a:latin typeface="Arial"/>
                <a:cs typeface="Arial"/>
              </a:defRPr>
            </a:lvl2pPr>
            <a:lvl3pPr marL="0" indent="0">
              <a:spcBef>
                <a:spcPts val="0"/>
              </a:spcBef>
              <a:buFontTx/>
              <a:buNone/>
              <a:defRPr sz="1500" b="0">
                <a:solidFill>
                  <a:srgbClr val="8D8E8D"/>
                </a:solidFill>
                <a:latin typeface="Arial"/>
                <a:cs typeface="Arial"/>
              </a:defRPr>
            </a:lvl3pPr>
            <a:lvl4pPr marL="0" indent="0">
              <a:spcBef>
                <a:spcPts val="0"/>
              </a:spcBef>
              <a:buNone/>
              <a:defRPr sz="1500">
                <a:solidFill>
                  <a:srgbClr val="8D8E8D"/>
                </a:solidFill>
                <a:latin typeface="Arial"/>
                <a:cs typeface="Arial"/>
              </a:defRPr>
            </a:lvl4pPr>
            <a:lvl5pPr marL="0" indent="-137160">
              <a:lnSpc>
                <a:spcPct val="120000"/>
              </a:lnSpc>
              <a:spcBef>
                <a:spcPts val="0"/>
              </a:spcBef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Venn Diagram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27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/>
          <a:p>
            <a:fld id="{3B634E12-D073-4D07-A523-179A25900CC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7" name="Group 11"/>
          <p:cNvGrpSpPr/>
          <p:nvPr/>
        </p:nvGrpSpPr>
        <p:grpSpPr>
          <a:xfrm>
            <a:off x="2835842" y="2608989"/>
            <a:ext cx="3136213" cy="2972365"/>
            <a:chOff x="2943666" y="2261124"/>
            <a:chExt cx="2954151" cy="2576050"/>
          </a:xfrm>
        </p:grpSpPr>
        <p:sp>
          <p:nvSpPr>
            <p:cNvPr id="19" name="Oval 18"/>
            <p:cNvSpPr/>
            <p:nvPr/>
          </p:nvSpPr>
          <p:spPr>
            <a:xfrm>
              <a:off x="3554937" y="2261124"/>
              <a:ext cx="1722635" cy="1584960"/>
            </a:xfrm>
            <a:prstGeom prst="ellipse">
              <a:avLst/>
            </a:prstGeom>
            <a:solidFill>
              <a:srgbClr val="8D8E8D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6"/>
            <p:cNvGrpSpPr/>
            <p:nvPr/>
          </p:nvGrpSpPr>
          <p:grpSpPr>
            <a:xfrm>
              <a:off x="2943666" y="3252214"/>
              <a:ext cx="2954151" cy="1584960"/>
              <a:chOff x="3554937" y="3252214"/>
              <a:chExt cx="2954151" cy="158496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3554937" y="3252214"/>
                <a:ext cx="1722636" cy="1584960"/>
              </a:xfrm>
              <a:prstGeom prst="ellipse">
                <a:avLst/>
              </a:prstGeom>
              <a:solidFill>
                <a:srgbClr val="8D8E8D">
                  <a:alpha val="53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786452" y="3252214"/>
                <a:ext cx="1722636" cy="1584960"/>
              </a:xfrm>
              <a:prstGeom prst="ellipse">
                <a:avLst/>
              </a:prstGeom>
              <a:solidFill>
                <a:srgbClr val="8D8E8D">
                  <a:alpha val="53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6" name="Straight Connector 25"/>
          <p:cNvCxnSpPr/>
          <p:nvPr/>
        </p:nvCxnSpPr>
        <p:spPr>
          <a:xfrm>
            <a:off x="6041310" y="4608527"/>
            <a:ext cx="2416892" cy="0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6041310" y="4737959"/>
            <a:ext cx="2416891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219700" y="3019184"/>
            <a:ext cx="3238500" cy="669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6041310" y="3019184"/>
            <a:ext cx="2416891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76618" y="4642771"/>
            <a:ext cx="2085909" cy="0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676618" y="4737959"/>
            <a:ext cx="2085909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62457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ver Slide_Colo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20815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95288" y="5927378"/>
            <a:ext cx="5853112" cy="620956"/>
          </a:xfrm>
        </p:spPr>
        <p:txBody>
          <a:bodyPr>
            <a:noAutofit/>
          </a:bodyPr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  <a:p>
            <a:pPr lvl="0"/>
            <a:r>
              <a:rPr lang="en-US" dirty="0"/>
              <a:t>Presenter’s 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5842000" y="5927482"/>
            <a:ext cx="2905928" cy="620957"/>
          </a:xfrm>
        </p:spPr>
        <p:txBody>
          <a:bodyPr>
            <a:normAutofit/>
          </a:bodyPr>
          <a:lstStyle>
            <a:lvl1pPr algn="r">
              <a:defRPr sz="15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10.10.15</a:t>
            </a:r>
            <a:br>
              <a:rPr lang="en-US" dirty="0"/>
            </a:br>
            <a:r>
              <a:rPr lang="en-US" dirty="0"/>
              <a:t>‘Web address here’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E8772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Cover Slide Title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E8772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8" name="Picture 7" descr="LOCKUP_WCM_NYP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6" y="322454"/>
            <a:ext cx="596347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20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ver Slide_Colo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MPLATE_PPT COVER 01_3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0"/>
            <a:ext cx="9144000" cy="68580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95288" y="5927378"/>
            <a:ext cx="5853112" cy="620956"/>
          </a:xfrm>
        </p:spPr>
        <p:txBody>
          <a:bodyPr>
            <a:noAutofit/>
          </a:bodyPr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  <a:p>
            <a:pPr lvl="0"/>
            <a:r>
              <a:rPr lang="en-US" dirty="0"/>
              <a:t>Presenter’s 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5842000" y="5927482"/>
            <a:ext cx="2905928" cy="620957"/>
          </a:xfrm>
        </p:spPr>
        <p:txBody>
          <a:bodyPr>
            <a:normAutofit/>
          </a:bodyPr>
          <a:lstStyle>
            <a:lvl1pPr algn="r">
              <a:defRPr sz="15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10.10.15</a:t>
            </a:r>
            <a:br>
              <a:rPr lang="en-US" dirty="0"/>
            </a:br>
            <a:r>
              <a:rPr lang="en-US" dirty="0"/>
              <a:t>‘Web address here’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Cover Slide Title</a:t>
            </a:r>
            <a:br>
              <a:rPr lang="en-US" dirty="0"/>
            </a:b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12" name="Picture 11" descr="LOCKUP_WCM_NYP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6" y="322454"/>
            <a:ext cx="596347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49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reak Slide01_Colo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_PPT COVER 02_89254516_WIDE FORM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" y="0"/>
            <a:ext cx="91358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6" name="Picture 5" descr="LOCKUP_WCM_NYP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6" y="322454"/>
            <a:ext cx="596347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92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reak Slide02_Colo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_PPT COVER 03_3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7" name="Picture 6" descr="LOCKUP_WCM_NYP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6" y="322454"/>
            <a:ext cx="596347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80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reak Slide01_Colo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77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CF452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CF452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6" name="Picture 5" descr="LOCKUP_WCM_NYP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6" y="322454"/>
            <a:ext cx="596347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0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reak Slide02_Colo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F4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A20815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8" name="Picture 7" descr="LOCKUP_WCM_NYP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6" y="322454"/>
            <a:ext cx="596347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eak Slide02_Colo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_PPT COVER 03_3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7" name="Picture 6" descr="LOCKUP_WCM_NYP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6" y="322454"/>
            <a:ext cx="596347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76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ver Slide_Whit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956" y="160278"/>
            <a:ext cx="8889700" cy="6561199"/>
          </a:xfrm>
          <a:prstGeom prst="rect">
            <a:avLst/>
          </a:prstGeom>
          <a:solidFill>
            <a:srgbClr val="EFEE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CKUP_WCM_NYP_FULL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15"/>
            <a:ext cx="5943600" cy="457200"/>
          </a:xfrm>
          <a:prstGeom prst="rect">
            <a:avLst/>
          </a:prstGeom>
        </p:spPr>
      </p:pic>
      <p:sp>
        <p:nvSpPr>
          <p:cNvPr id="12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95288" y="5927378"/>
            <a:ext cx="5853112" cy="620956"/>
          </a:xfrm>
        </p:spPr>
        <p:txBody>
          <a:bodyPr>
            <a:noAutofit/>
          </a:bodyPr>
          <a:lstStyle>
            <a:lvl1pPr>
              <a:defRPr sz="1500">
                <a:solidFill>
                  <a:srgbClr val="A2081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5842000" y="5927482"/>
            <a:ext cx="2905928" cy="620957"/>
          </a:xfrm>
        </p:spPr>
        <p:txBody>
          <a:bodyPr>
            <a:normAutofit/>
          </a:bodyPr>
          <a:lstStyle>
            <a:lvl1pPr algn="r">
              <a:defRPr sz="1500" baseline="0">
                <a:solidFill>
                  <a:srgbClr val="A20815"/>
                </a:solidFill>
              </a:defRPr>
            </a:lvl1pPr>
          </a:lstStyle>
          <a:p>
            <a:pPr lvl="0"/>
            <a:r>
              <a:rPr lang="en-US" dirty="0"/>
              <a:t>10.10.15</a:t>
            </a:r>
            <a:br>
              <a:rPr lang="en-US" dirty="0"/>
            </a:br>
            <a:r>
              <a:rPr lang="en-US" dirty="0"/>
              <a:t>‘Web address here’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E8772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Cover Slide Title</a:t>
            </a:r>
            <a:br>
              <a:rPr lang="en-US" dirty="0"/>
            </a:b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E8772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165871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reak Slide02_Whit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956" y="160278"/>
            <a:ext cx="8889700" cy="6561199"/>
          </a:xfrm>
          <a:prstGeom prst="rect">
            <a:avLst/>
          </a:prstGeom>
          <a:solidFill>
            <a:srgbClr val="EFEE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63646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9" name="Picture 8" descr="LOCKUP_WCM_NYP_FULL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15"/>
            <a:ext cx="5943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5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reak Slide01_Whit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956" y="160278"/>
            <a:ext cx="8889700" cy="6561199"/>
          </a:xfrm>
          <a:prstGeom prst="rect">
            <a:avLst/>
          </a:prstGeom>
          <a:solidFill>
            <a:srgbClr val="EFEE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A20815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10" name="Picture 9" descr="LOCKUP_WCM_NYP_FULL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15"/>
            <a:ext cx="5943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63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Copy Only Slide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D578B2-D0BD-4848-8B4D-9491C95B63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14401" y="1432415"/>
            <a:ext cx="7759701" cy="4517048"/>
          </a:xfrm>
        </p:spPr>
        <p:txBody>
          <a:bodyPr/>
          <a:lstStyle>
            <a:lvl1pPr>
              <a:buNone/>
              <a:defRPr sz="2400">
                <a:solidFill>
                  <a:srgbClr val="7F7F7F"/>
                </a:solidFill>
                <a:latin typeface="Arial"/>
                <a:cs typeface="Arial"/>
              </a:defRPr>
            </a:lvl1pPr>
            <a:lvl2pPr marL="0">
              <a:buNone/>
              <a:defRPr sz="1500" b="1">
                <a:solidFill>
                  <a:srgbClr val="E0621B"/>
                </a:solidFill>
                <a:latin typeface="Arial"/>
                <a:cs typeface="Arial"/>
              </a:defRPr>
            </a:lvl2pPr>
            <a:lvl3pPr marL="0">
              <a:buNone/>
              <a:defRPr sz="1500">
                <a:solidFill>
                  <a:srgbClr val="7F7F7F"/>
                </a:solidFill>
                <a:latin typeface="Arial"/>
                <a:cs typeface="Arial"/>
              </a:defRPr>
            </a:lvl3pPr>
            <a:lvl4pPr marL="0">
              <a:defRPr sz="1500">
                <a:solidFill>
                  <a:srgbClr val="7F7F7F"/>
                </a:solidFill>
                <a:latin typeface="Arial"/>
                <a:cs typeface="Arial"/>
              </a:defRPr>
            </a:lvl4pPr>
            <a:lvl5pPr marL="457200">
              <a:defRPr sz="15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06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rofile / Image + Descriptor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4533900" y="1417760"/>
            <a:ext cx="3744913" cy="4007827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Image &amp; Copy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62427" y="1418371"/>
            <a:ext cx="3554338" cy="4007067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/>
          <a:p>
            <a:fld id="{FE6136BE-E991-4432-83ED-D6FC07E6B6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12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oubl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Double Column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/>
          <a:p>
            <a:fld id="{628198FC-6730-43B1-89E3-A86991AA0E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723900" y="1417760"/>
            <a:ext cx="3632200" cy="4007827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546215" y="1417760"/>
            <a:ext cx="3797300" cy="4007827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232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mages + Bullet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Images &amp; Bulleted Copy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88615" y="1417639"/>
            <a:ext cx="217752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3500629" y="1417639"/>
            <a:ext cx="217752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6127895" y="1417639"/>
            <a:ext cx="217752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88861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3500629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rgbClr val="F47A22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612789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/>
          <a:p>
            <a:fld id="{9016155D-05B3-4B72-9928-127009355C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665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ong Image Slide with Cop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Long Image &amp; Copy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63600" y="1417639"/>
            <a:ext cx="741680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863600" y="4067527"/>
            <a:ext cx="7416800" cy="19756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500" b="0">
                <a:solidFill>
                  <a:srgbClr val="8D8E8D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/>
          <a:p>
            <a:fld id="{8B79B5A0-F59D-47BB-B2D8-6D3E60091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66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rt Placeholder 6"/>
          <p:cNvSpPr>
            <a:spLocks noGrp="1"/>
          </p:cNvSpPr>
          <p:nvPr>
            <p:ph type="chart" sz="quarter" idx="24"/>
          </p:nvPr>
        </p:nvSpPr>
        <p:spPr>
          <a:xfrm>
            <a:off x="3415727" y="1417761"/>
            <a:ext cx="2178050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Chart Placeholder 6"/>
          <p:cNvSpPr>
            <a:spLocks noGrp="1"/>
          </p:cNvSpPr>
          <p:nvPr>
            <p:ph type="chart" sz="quarter" idx="25"/>
          </p:nvPr>
        </p:nvSpPr>
        <p:spPr>
          <a:xfrm>
            <a:off x="6037720" y="1417761"/>
            <a:ext cx="2178050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796145" y="1417761"/>
            <a:ext cx="2178050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Pie Chart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92671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3538729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616599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6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/>
          <a:p>
            <a:fld id="{792BC68D-6563-4F14-8E8D-D30C5DE7B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551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e Char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rt Placeholder 6"/>
          <p:cNvSpPr>
            <a:spLocks noGrp="1"/>
          </p:cNvSpPr>
          <p:nvPr>
            <p:ph type="chart" sz="quarter" idx="24"/>
          </p:nvPr>
        </p:nvSpPr>
        <p:spPr>
          <a:xfrm>
            <a:off x="3416472" y="1417761"/>
            <a:ext cx="2178050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Chart Placeholder 6"/>
          <p:cNvSpPr>
            <a:spLocks noGrp="1"/>
          </p:cNvSpPr>
          <p:nvPr>
            <p:ph type="chart" sz="quarter" idx="25"/>
          </p:nvPr>
        </p:nvSpPr>
        <p:spPr>
          <a:xfrm>
            <a:off x="6038465" y="1417761"/>
            <a:ext cx="2178050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796890" y="1417761"/>
            <a:ext cx="2178050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Pie Chart Option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6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/>
          <a:p>
            <a:fld id="{80EB2616-4262-4502-B656-4106B25A4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7" hasCustomPrompt="1"/>
          </p:nvPr>
        </p:nvSpPr>
        <p:spPr>
          <a:xfrm>
            <a:off x="915988" y="4067526"/>
            <a:ext cx="2176462" cy="1974605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8" hasCustomPrompt="1"/>
          </p:nvPr>
        </p:nvSpPr>
        <p:spPr>
          <a:xfrm>
            <a:off x="3527425" y="4067526"/>
            <a:ext cx="2178050" cy="1974605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9" hasCustomPrompt="1"/>
          </p:nvPr>
        </p:nvSpPr>
        <p:spPr>
          <a:xfrm>
            <a:off x="6154738" y="4067526"/>
            <a:ext cx="2189162" cy="1974605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941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Colo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20815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95288" y="5927378"/>
            <a:ext cx="5853112" cy="620956"/>
          </a:xfrm>
        </p:spPr>
        <p:txBody>
          <a:bodyPr>
            <a:noAutofit/>
          </a:bodyPr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  <a:p>
            <a:pPr lvl="0"/>
            <a:r>
              <a:rPr lang="en-US" dirty="0"/>
              <a:t>Presenter’s 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5842000" y="5927482"/>
            <a:ext cx="2905928" cy="620957"/>
          </a:xfrm>
        </p:spPr>
        <p:txBody>
          <a:bodyPr>
            <a:normAutofit/>
          </a:bodyPr>
          <a:lstStyle>
            <a:lvl1pPr algn="r">
              <a:defRPr sz="15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10.10.15</a:t>
            </a:r>
            <a:br>
              <a:rPr lang="en-US" dirty="0"/>
            </a:br>
            <a:r>
              <a:rPr lang="en-US" dirty="0"/>
              <a:t>‘Web address here’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E8772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Cover Slide Title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E8772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8" name="Picture 7" descr="LOCKUP_WCM_NYP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6" y="322454"/>
            <a:ext cx="596347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795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r Chart Slide with Cop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269999" y="4067527"/>
            <a:ext cx="5970422" cy="19756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1500" b="0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1270002" y="1417761"/>
            <a:ext cx="5970421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Bar Chart with Copy Block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4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/>
          <a:p>
            <a:fld id="{5BF27603-0C4D-4BD8-A2B5-3D7F81C5C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59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24"/>
          </p:nvPr>
        </p:nvSpPr>
        <p:spPr>
          <a:xfrm>
            <a:off x="457200" y="1512102"/>
            <a:ext cx="8229600" cy="47038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/>
          <a:p>
            <a:fld id="{A407C950-D0CE-41FC-949D-BEE2AADA21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90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r Chart with Descript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4827238" y="1417759"/>
            <a:ext cx="3440462" cy="36769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Bar Chart &amp; Copy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/>
          <a:p>
            <a:fld id="{D8C65C59-4846-4F6D-B55D-3344352EB4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6"/>
          </p:nvPr>
        </p:nvSpPr>
        <p:spPr>
          <a:xfrm>
            <a:off x="850900" y="1417639"/>
            <a:ext cx="3976688" cy="4703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3437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hart Slide with Descript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25"/>
          </p:nvPr>
        </p:nvSpPr>
        <p:spPr>
          <a:xfrm>
            <a:off x="664364" y="1417761"/>
            <a:ext cx="3804897" cy="367628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Chart &amp; Copy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/>
          <a:p>
            <a:fld id="{9AE425A4-C1E2-42E4-88C6-BE45DADA0F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7"/>
          </p:nvPr>
        </p:nvSpPr>
        <p:spPr>
          <a:xfrm>
            <a:off x="4468815" y="1417639"/>
            <a:ext cx="3989387" cy="4703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60800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4 Images and 4 Blocks of descripti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623213" y="3694604"/>
            <a:ext cx="1973262" cy="2276841"/>
          </a:xfrm>
          <a:solidFill>
            <a:srgbClr val="C0C1BF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7164" y="3694604"/>
            <a:ext cx="1973262" cy="2276841"/>
          </a:xfrm>
          <a:solidFill>
            <a:srgbClr val="C0C1BF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536568" y="1417761"/>
            <a:ext cx="1973262" cy="2276841"/>
          </a:xfrm>
          <a:solidFill>
            <a:srgbClr val="C0C1BF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603902" y="1417761"/>
            <a:ext cx="1973262" cy="2276841"/>
          </a:xfrm>
          <a:solidFill>
            <a:srgbClr val="C0C1BF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4 Images &amp; 4 Copy Blocks</a:t>
            </a:r>
          </a:p>
        </p:txBody>
      </p:sp>
      <p:sp>
        <p:nvSpPr>
          <p:cNvPr id="3" name="Rectangle 2"/>
          <p:cNvSpPr/>
          <p:nvPr/>
        </p:nvSpPr>
        <p:spPr>
          <a:xfrm>
            <a:off x="630144" y="1417760"/>
            <a:ext cx="1966333" cy="2268845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0237" y="1417760"/>
            <a:ext cx="1966333" cy="2268845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03904" y="3686607"/>
            <a:ext cx="1966333" cy="2268845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36570" y="3686607"/>
            <a:ext cx="1966333" cy="2268845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723877" y="154048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A21E3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4676435" y="154048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A21E3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2717961" y="380023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6646780" y="380023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21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/>
          <a:p>
            <a:fld id="{6B0EC03F-2291-4DAF-BC8B-5C329AC2D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799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676616" y="1417760"/>
            <a:ext cx="7781584" cy="2334795"/>
          </a:xfrm>
        </p:spPr>
        <p:txBody>
          <a:bodyPr lIns="0" tIns="0" bIns="0"/>
          <a:lstStyle>
            <a:lvl1pPr marL="0" indent="0">
              <a:lnSpc>
                <a:spcPct val="80000"/>
              </a:lnSpc>
              <a:buFontTx/>
              <a:buNone/>
              <a:defRPr sz="2400">
                <a:solidFill>
                  <a:srgbClr val="8D8E8D"/>
                </a:solidFill>
                <a:latin typeface="Arial"/>
                <a:cs typeface="Arial"/>
              </a:defRPr>
            </a:lvl1pPr>
            <a:lvl2pPr marL="0" indent="0">
              <a:spcBef>
                <a:spcPts val="600"/>
              </a:spcBef>
              <a:buFontTx/>
              <a:buNone/>
              <a:defRPr sz="1500" b="1">
                <a:solidFill>
                  <a:srgbClr val="F47A22"/>
                </a:solidFill>
                <a:latin typeface="Arial"/>
                <a:cs typeface="Arial"/>
              </a:defRPr>
            </a:lvl2pPr>
            <a:lvl3pPr marL="0" indent="0">
              <a:spcBef>
                <a:spcPts val="0"/>
              </a:spcBef>
              <a:buFontTx/>
              <a:buNone/>
              <a:defRPr sz="1500" b="0">
                <a:solidFill>
                  <a:srgbClr val="8D8E8D"/>
                </a:solidFill>
                <a:latin typeface="Arial"/>
                <a:cs typeface="Arial"/>
              </a:defRPr>
            </a:lvl3pPr>
            <a:lvl4pPr marL="0" indent="0">
              <a:spcBef>
                <a:spcPts val="0"/>
              </a:spcBef>
              <a:buNone/>
              <a:defRPr sz="1500">
                <a:solidFill>
                  <a:srgbClr val="8D8E8D"/>
                </a:solidFill>
                <a:latin typeface="Arial"/>
                <a:cs typeface="Arial"/>
              </a:defRPr>
            </a:lvl4pPr>
            <a:lvl5pPr marL="0" indent="-137160">
              <a:lnSpc>
                <a:spcPct val="120000"/>
              </a:lnSpc>
              <a:spcBef>
                <a:spcPts val="0"/>
              </a:spcBef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Venn Diagram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27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/>
          <a:p>
            <a:fld id="{3B634E12-D073-4D07-A523-179A25900CC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7" name="Group 11"/>
          <p:cNvGrpSpPr/>
          <p:nvPr/>
        </p:nvGrpSpPr>
        <p:grpSpPr>
          <a:xfrm>
            <a:off x="2835842" y="2608989"/>
            <a:ext cx="3136213" cy="2972365"/>
            <a:chOff x="2943666" y="2261124"/>
            <a:chExt cx="2954151" cy="2576050"/>
          </a:xfrm>
        </p:grpSpPr>
        <p:sp>
          <p:nvSpPr>
            <p:cNvPr id="19" name="Oval 18"/>
            <p:cNvSpPr/>
            <p:nvPr/>
          </p:nvSpPr>
          <p:spPr>
            <a:xfrm>
              <a:off x="3554937" y="2261124"/>
              <a:ext cx="1722635" cy="1584960"/>
            </a:xfrm>
            <a:prstGeom prst="ellipse">
              <a:avLst/>
            </a:prstGeom>
            <a:solidFill>
              <a:srgbClr val="8D8E8D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6"/>
            <p:cNvGrpSpPr/>
            <p:nvPr/>
          </p:nvGrpSpPr>
          <p:grpSpPr>
            <a:xfrm>
              <a:off x="2943666" y="3252214"/>
              <a:ext cx="2954151" cy="1584960"/>
              <a:chOff x="3554937" y="3252214"/>
              <a:chExt cx="2954151" cy="158496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3554937" y="3252214"/>
                <a:ext cx="1722636" cy="1584960"/>
              </a:xfrm>
              <a:prstGeom prst="ellipse">
                <a:avLst/>
              </a:prstGeom>
              <a:solidFill>
                <a:srgbClr val="8D8E8D">
                  <a:alpha val="53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786452" y="3252214"/>
                <a:ext cx="1722636" cy="1584960"/>
              </a:xfrm>
              <a:prstGeom prst="ellipse">
                <a:avLst/>
              </a:prstGeom>
              <a:solidFill>
                <a:srgbClr val="8D8E8D">
                  <a:alpha val="53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6" name="Straight Connector 25"/>
          <p:cNvCxnSpPr/>
          <p:nvPr/>
        </p:nvCxnSpPr>
        <p:spPr>
          <a:xfrm>
            <a:off x="6041310" y="4608527"/>
            <a:ext cx="2416892" cy="0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6041310" y="4737959"/>
            <a:ext cx="2416891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219700" y="3019184"/>
            <a:ext cx="3238500" cy="669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6041310" y="3019184"/>
            <a:ext cx="2416891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76618" y="4642771"/>
            <a:ext cx="2085909" cy="0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676618" y="4737959"/>
            <a:ext cx="2085909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958698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Slide_Colo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MPLATE_PPT COVER 01_3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0"/>
            <a:ext cx="9144000" cy="68580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95288" y="5927378"/>
            <a:ext cx="5853112" cy="620956"/>
          </a:xfrm>
        </p:spPr>
        <p:txBody>
          <a:bodyPr>
            <a:noAutofit/>
          </a:bodyPr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  <a:p>
            <a:pPr lvl="0"/>
            <a:r>
              <a:rPr lang="en-US" dirty="0"/>
              <a:t>Presenter’s 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5842000" y="5927482"/>
            <a:ext cx="2905928" cy="620957"/>
          </a:xfrm>
        </p:spPr>
        <p:txBody>
          <a:bodyPr>
            <a:normAutofit/>
          </a:bodyPr>
          <a:lstStyle>
            <a:lvl1pPr algn="r">
              <a:defRPr sz="15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10.10.15</a:t>
            </a:r>
            <a:br>
              <a:rPr lang="en-US" dirty="0"/>
            </a:br>
            <a:r>
              <a:rPr lang="en-US" dirty="0"/>
              <a:t>‘Web address here’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Cover Slide Title</a:t>
            </a:r>
            <a:br>
              <a:rPr lang="en-US" dirty="0"/>
            </a:b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12" name="Picture 11" descr="LOCKUP_WCM_NYP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6" y="322454"/>
            <a:ext cx="5963478" cy="457200"/>
          </a:xfrm>
          <a:prstGeom prst="rect">
            <a:avLst/>
          </a:prstGeom>
        </p:spPr>
      </p:pic>
      <p:pic>
        <p:nvPicPr>
          <p:cNvPr id="8" name="Picture 7" descr="TEMPLATE_PPT COVER 01_3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0"/>
            <a:ext cx="9144000" cy="6858000"/>
          </a:xfrm>
          <a:prstGeom prst="rect">
            <a:avLst/>
          </a:prstGeom>
        </p:spPr>
      </p:pic>
      <p:pic>
        <p:nvPicPr>
          <p:cNvPr id="13" name="Picture 12" descr="LOCKUP_WCM_NYP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6" y="322454"/>
            <a:ext cx="5963478" cy="4572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eak Slide01_Colo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_PPT COVER 02_89254516_WIDE FORM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" y="0"/>
            <a:ext cx="91358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6" name="Picture 5" descr="LOCKUP_WCM_NYP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6" y="322454"/>
            <a:ext cx="5963478" cy="457200"/>
          </a:xfrm>
          <a:prstGeom prst="rect">
            <a:avLst/>
          </a:prstGeom>
        </p:spPr>
      </p:pic>
      <p:pic>
        <p:nvPicPr>
          <p:cNvPr id="7" name="Picture 6" descr="TEMPLATE_PPT COVER 02_89254516_WIDE FORM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" y="0"/>
            <a:ext cx="9135879" cy="6858000"/>
          </a:xfrm>
          <a:prstGeom prst="rect">
            <a:avLst/>
          </a:prstGeom>
        </p:spPr>
      </p:pic>
      <p:pic>
        <p:nvPicPr>
          <p:cNvPr id="9" name="Picture 8" descr="LOCKUP_WCM_NYP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6" y="322454"/>
            <a:ext cx="5963478" cy="4572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eak Slide02_Colo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_PPT COVER 03_3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7" name="Picture 6" descr="LOCKUP_WCM_NYP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6" y="322454"/>
            <a:ext cx="5963478" cy="457200"/>
          </a:xfrm>
          <a:prstGeom prst="rect">
            <a:avLst/>
          </a:prstGeom>
        </p:spPr>
      </p:pic>
      <p:pic>
        <p:nvPicPr>
          <p:cNvPr id="6" name="Picture 5" descr="TEMPLATE_PPT COVER 03_3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LOCKUP_WCM_NYP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6" y="322454"/>
            <a:ext cx="5963478" cy="4572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Colo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20815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95288" y="5927378"/>
            <a:ext cx="5853112" cy="620956"/>
          </a:xfrm>
        </p:spPr>
        <p:txBody>
          <a:bodyPr>
            <a:noAutofit/>
          </a:bodyPr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  <a:p>
            <a:pPr lvl="0"/>
            <a:r>
              <a:rPr lang="en-US" dirty="0"/>
              <a:t>Presenter’s 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5842000" y="5927482"/>
            <a:ext cx="2905928" cy="620957"/>
          </a:xfrm>
        </p:spPr>
        <p:txBody>
          <a:bodyPr>
            <a:normAutofit/>
          </a:bodyPr>
          <a:lstStyle>
            <a:lvl1pPr algn="r">
              <a:defRPr sz="15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10.10.15</a:t>
            </a:r>
            <a:br>
              <a:rPr lang="en-US" dirty="0"/>
            </a:br>
            <a:r>
              <a:rPr lang="en-US" dirty="0"/>
              <a:t>‘Web address here’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E8772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Cover Slide Title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E8772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8" name="Picture 7" descr="LOCKUP_WCM_NYP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6" y="322454"/>
            <a:ext cx="5963478" cy="457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20815"/>
              </a:solidFill>
            </a:endParaRPr>
          </a:p>
        </p:txBody>
      </p:sp>
      <p:pic>
        <p:nvPicPr>
          <p:cNvPr id="14" name="Picture 13" descr="LOCKUP_WCM_NYP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6" y="322454"/>
            <a:ext cx="5963478" cy="4572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 Slide01_Colo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77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CF452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CF452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6" name="Picture 5" descr="LOCKUP_WCM_NYP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6" y="322454"/>
            <a:ext cx="596347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334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 Slide01_Colo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77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CF452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CF452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6" name="Picture 5" descr="LOCKUP_WCM_NYP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6" y="322454"/>
            <a:ext cx="5963478" cy="457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77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LOCKUP_WCM_NYP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6" y="322454"/>
            <a:ext cx="5963478" cy="4572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 Slide02_Colo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F4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A20815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8" name="Picture 7" descr="LOCKUP_WCM_NYP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6" y="322454"/>
            <a:ext cx="5963478" cy="457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F4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LOCKUP_WCM_NYP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6" y="322454"/>
            <a:ext cx="5963478" cy="4572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956" y="160278"/>
            <a:ext cx="8889700" cy="6561199"/>
          </a:xfrm>
          <a:prstGeom prst="rect">
            <a:avLst/>
          </a:prstGeom>
          <a:solidFill>
            <a:srgbClr val="EFEE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CKUP_WCM_NYP_FULL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15"/>
            <a:ext cx="5943600" cy="457200"/>
          </a:xfrm>
          <a:prstGeom prst="rect">
            <a:avLst/>
          </a:prstGeom>
        </p:spPr>
      </p:pic>
      <p:sp>
        <p:nvSpPr>
          <p:cNvPr id="12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95288" y="5927378"/>
            <a:ext cx="5853112" cy="620956"/>
          </a:xfrm>
        </p:spPr>
        <p:txBody>
          <a:bodyPr>
            <a:noAutofit/>
          </a:bodyPr>
          <a:lstStyle>
            <a:lvl1pPr>
              <a:defRPr sz="1500">
                <a:solidFill>
                  <a:srgbClr val="A2081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5842000" y="5927482"/>
            <a:ext cx="2905928" cy="620957"/>
          </a:xfrm>
        </p:spPr>
        <p:txBody>
          <a:bodyPr>
            <a:normAutofit/>
          </a:bodyPr>
          <a:lstStyle>
            <a:lvl1pPr algn="r">
              <a:defRPr sz="1500" baseline="0">
                <a:solidFill>
                  <a:srgbClr val="A20815"/>
                </a:solidFill>
              </a:defRPr>
            </a:lvl1pPr>
          </a:lstStyle>
          <a:p>
            <a:pPr lvl="0"/>
            <a:r>
              <a:rPr lang="en-US" dirty="0"/>
              <a:t>10.10.15</a:t>
            </a:r>
            <a:br>
              <a:rPr lang="en-US" dirty="0"/>
            </a:br>
            <a:r>
              <a:rPr lang="en-US" dirty="0"/>
              <a:t>‘Web address here’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E8772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Cover Slide Title</a:t>
            </a:r>
            <a:br>
              <a:rPr lang="en-US" dirty="0"/>
            </a:b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E8772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7956" y="160278"/>
            <a:ext cx="8889700" cy="6561199"/>
          </a:xfrm>
          <a:prstGeom prst="rect">
            <a:avLst/>
          </a:prstGeom>
          <a:solidFill>
            <a:srgbClr val="EFEE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CKUP_WCM_NYP_FULL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15"/>
            <a:ext cx="5943600" cy="4572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 Slide02_Whit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956" y="160278"/>
            <a:ext cx="8889700" cy="6561199"/>
          </a:xfrm>
          <a:prstGeom prst="rect">
            <a:avLst/>
          </a:prstGeom>
          <a:solidFill>
            <a:srgbClr val="EFEE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63646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9" name="Picture 8" descr="LOCKUP_WCM_NYP_FULL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15"/>
            <a:ext cx="5943600" cy="457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7956" y="160278"/>
            <a:ext cx="8889700" cy="6561199"/>
          </a:xfrm>
          <a:prstGeom prst="rect">
            <a:avLst/>
          </a:prstGeom>
          <a:solidFill>
            <a:srgbClr val="EFEE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CKUP_WCM_NYP_FULL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15"/>
            <a:ext cx="5943600" cy="4572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 Slide01_Whit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956" y="160278"/>
            <a:ext cx="8889700" cy="6561199"/>
          </a:xfrm>
          <a:prstGeom prst="rect">
            <a:avLst/>
          </a:prstGeom>
          <a:solidFill>
            <a:srgbClr val="EFEE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A20815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10" name="Picture 9" descr="LOCKUP_WCM_NYP_FULL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15"/>
            <a:ext cx="5943600" cy="457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7956" y="160278"/>
            <a:ext cx="8889700" cy="6561199"/>
          </a:xfrm>
          <a:prstGeom prst="rect">
            <a:avLst/>
          </a:prstGeom>
          <a:solidFill>
            <a:srgbClr val="EFEE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CKUP_WCM_NYP_FULL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15"/>
            <a:ext cx="5943600" cy="4572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Copy Only Slide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D578B2-D0BD-4848-8B4D-9491C95B63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14401" y="1432415"/>
            <a:ext cx="7759701" cy="4517048"/>
          </a:xfrm>
        </p:spPr>
        <p:txBody>
          <a:bodyPr/>
          <a:lstStyle>
            <a:lvl1pPr>
              <a:buNone/>
              <a:defRPr sz="2400">
                <a:solidFill>
                  <a:srgbClr val="7F7F7F"/>
                </a:solidFill>
                <a:latin typeface="Arial"/>
                <a:cs typeface="Arial"/>
              </a:defRPr>
            </a:lvl1pPr>
            <a:lvl2pPr marL="0">
              <a:buNone/>
              <a:defRPr sz="1500" b="1">
                <a:solidFill>
                  <a:srgbClr val="E0621B"/>
                </a:solidFill>
                <a:latin typeface="Arial"/>
                <a:cs typeface="Arial"/>
              </a:defRPr>
            </a:lvl2pPr>
            <a:lvl3pPr marL="0">
              <a:buNone/>
              <a:defRPr sz="1500">
                <a:solidFill>
                  <a:srgbClr val="7F7F7F"/>
                </a:solidFill>
                <a:latin typeface="Arial"/>
                <a:cs typeface="Arial"/>
              </a:defRPr>
            </a:lvl3pPr>
            <a:lvl4pPr marL="0">
              <a:defRPr sz="1500">
                <a:solidFill>
                  <a:srgbClr val="7F7F7F"/>
                </a:solidFill>
                <a:latin typeface="Arial"/>
                <a:cs typeface="Arial"/>
              </a:defRPr>
            </a:lvl4pPr>
            <a:lvl5pPr marL="457200">
              <a:defRPr sz="15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e / Image + Descriptor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4533900" y="1417760"/>
            <a:ext cx="3744913" cy="4007827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Image &amp; Copy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62427" y="1418371"/>
            <a:ext cx="3554338" cy="4007067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6136BE-E991-4432-83ED-D6FC07E6B6F2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Double Column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8198FC-6730-43B1-89E3-A86991AA0E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723900" y="1417760"/>
            <a:ext cx="3632200" cy="4007827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546215" y="1417760"/>
            <a:ext cx="3797300" cy="4007827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+ Bullet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Images &amp; Bulleted Copy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88615" y="1417639"/>
            <a:ext cx="217752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3500629" y="1417639"/>
            <a:ext cx="217752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6127895" y="1417639"/>
            <a:ext cx="217752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88861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3500629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rgbClr val="F47A22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612789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016155D-05B3-4B72-9928-127009355CB8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Image Slide with Cop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Long Image &amp; Copy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63600" y="1417639"/>
            <a:ext cx="741680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863600" y="4067527"/>
            <a:ext cx="7416800" cy="19756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500" b="0">
                <a:solidFill>
                  <a:srgbClr val="8D8E8D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79B5A0-F59D-47BB-B2D8-6D3E60091C02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 Slide02_Colo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F4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A20815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8" name="Picture 7" descr="LOCKUP_WCM_NYP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6" y="322454"/>
            <a:ext cx="596347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789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rt Placeholder 6"/>
          <p:cNvSpPr>
            <a:spLocks noGrp="1"/>
          </p:cNvSpPr>
          <p:nvPr>
            <p:ph type="chart" sz="quarter" idx="24"/>
          </p:nvPr>
        </p:nvSpPr>
        <p:spPr>
          <a:xfrm>
            <a:off x="3415727" y="1417761"/>
            <a:ext cx="2178050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Chart Placeholder 6"/>
          <p:cNvSpPr>
            <a:spLocks noGrp="1"/>
          </p:cNvSpPr>
          <p:nvPr>
            <p:ph type="chart" sz="quarter" idx="25"/>
          </p:nvPr>
        </p:nvSpPr>
        <p:spPr>
          <a:xfrm>
            <a:off x="6037720" y="1417761"/>
            <a:ext cx="2178050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796145" y="1417761"/>
            <a:ext cx="2178050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Pie Chart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92671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3538729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616599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92BC68D-6563-4F14-8E8D-D30C5DE7BB45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 Char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rt Placeholder 6"/>
          <p:cNvSpPr>
            <a:spLocks noGrp="1"/>
          </p:cNvSpPr>
          <p:nvPr>
            <p:ph type="chart" sz="quarter" idx="24"/>
          </p:nvPr>
        </p:nvSpPr>
        <p:spPr>
          <a:xfrm>
            <a:off x="3416472" y="1417761"/>
            <a:ext cx="2178050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Chart Placeholder 6"/>
          <p:cNvSpPr>
            <a:spLocks noGrp="1"/>
          </p:cNvSpPr>
          <p:nvPr>
            <p:ph type="chart" sz="quarter" idx="25"/>
          </p:nvPr>
        </p:nvSpPr>
        <p:spPr>
          <a:xfrm>
            <a:off x="6038465" y="1417761"/>
            <a:ext cx="2178050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796890" y="1417761"/>
            <a:ext cx="2178050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Pie Chart Option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0EB2616-4262-4502-B656-4106B25A4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7" hasCustomPrompt="1"/>
          </p:nvPr>
        </p:nvSpPr>
        <p:spPr>
          <a:xfrm>
            <a:off x="915988" y="4067526"/>
            <a:ext cx="2176462" cy="1974605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8" hasCustomPrompt="1"/>
          </p:nvPr>
        </p:nvSpPr>
        <p:spPr>
          <a:xfrm>
            <a:off x="3527425" y="4067526"/>
            <a:ext cx="2178050" cy="1974605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9" hasCustomPrompt="1"/>
          </p:nvPr>
        </p:nvSpPr>
        <p:spPr>
          <a:xfrm>
            <a:off x="6154738" y="4067526"/>
            <a:ext cx="2189162" cy="1974605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Alternate Pie Charts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753250" y="3598668"/>
            <a:ext cx="7654150" cy="2444501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0">
                <a:solidFill>
                  <a:srgbClr val="8D8E8D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hart Placeholder 6"/>
          <p:cNvSpPr>
            <a:spLocks noGrp="1"/>
          </p:cNvSpPr>
          <p:nvPr>
            <p:ph type="chart" sz="quarter" idx="27"/>
          </p:nvPr>
        </p:nvSpPr>
        <p:spPr>
          <a:xfrm>
            <a:off x="6517174" y="1417639"/>
            <a:ext cx="1890226" cy="21810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1" name="Chart Placeholder 6"/>
          <p:cNvSpPr>
            <a:spLocks noGrp="1"/>
          </p:cNvSpPr>
          <p:nvPr>
            <p:ph type="chart" sz="quarter" idx="28"/>
          </p:nvPr>
        </p:nvSpPr>
        <p:spPr>
          <a:xfrm>
            <a:off x="4595866" y="1417639"/>
            <a:ext cx="1890226" cy="21810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2" name="Chart Placeholder 6"/>
          <p:cNvSpPr>
            <a:spLocks noGrp="1"/>
          </p:cNvSpPr>
          <p:nvPr>
            <p:ph type="chart" sz="quarter" idx="29"/>
          </p:nvPr>
        </p:nvSpPr>
        <p:spPr>
          <a:xfrm>
            <a:off x="2674558" y="1417639"/>
            <a:ext cx="1890226" cy="21810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3" name="Chart Placeholder 6"/>
          <p:cNvSpPr>
            <a:spLocks noGrp="1"/>
          </p:cNvSpPr>
          <p:nvPr>
            <p:ph type="chart" sz="quarter" idx="30"/>
          </p:nvPr>
        </p:nvSpPr>
        <p:spPr>
          <a:xfrm>
            <a:off x="753250" y="1417639"/>
            <a:ext cx="1890226" cy="21810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D0EF2B7E-15B5-44DE-8F5A-7FB0E6150959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 Chart Slide with Cop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269999" y="4067527"/>
            <a:ext cx="5970422" cy="19756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1500" b="0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1270002" y="1417761"/>
            <a:ext cx="5970421" cy="25131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Bar Chart with Copy Block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5BF27603-0C4D-4BD8-A2B5-3D7F81C5CC8F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24"/>
          </p:nvPr>
        </p:nvSpPr>
        <p:spPr>
          <a:xfrm>
            <a:off x="457200" y="1512102"/>
            <a:ext cx="8229600" cy="47038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407C950-D0CE-41FC-949D-BEE2AADA211D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 Chart with Descript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4827238" y="1417759"/>
            <a:ext cx="3440462" cy="36769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Bar Chart &amp; Copy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D8C65C59-4846-4F6D-B55D-3344352EB4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6"/>
          </p:nvPr>
        </p:nvSpPr>
        <p:spPr>
          <a:xfrm>
            <a:off x="850900" y="1417639"/>
            <a:ext cx="3976688" cy="4703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 with Descript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25"/>
          </p:nvPr>
        </p:nvSpPr>
        <p:spPr>
          <a:xfrm>
            <a:off x="664364" y="1417761"/>
            <a:ext cx="3804897" cy="367628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Chart &amp; Copy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AE425A4-C1E2-42E4-88C6-BE45DADA0F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7"/>
          </p:nvPr>
        </p:nvSpPr>
        <p:spPr>
          <a:xfrm>
            <a:off x="4468815" y="1417639"/>
            <a:ext cx="3989387" cy="4703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and 4 Blocks of descripti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623213" y="3694604"/>
            <a:ext cx="1973262" cy="2276841"/>
          </a:xfrm>
          <a:solidFill>
            <a:srgbClr val="C0C1BF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7164" y="3694604"/>
            <a:ext cx="1973262" cy="2276841"/>
          </a:xfrm>
          <a:solidFill>
            <a:srgbClr val="C0C1BF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536568" y="1417761"/>
            <a:ext cx="1973262" cy="2276841"/>
          </a:xfrm>
          <a:solidFill>
            <a:srgbClr val="C0C1BF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603902" y="1417761"/>
            <a:ext cx="1973262" cy="2276841"/>
          </a:xfrm>
          <a:solidFill>
            <a:srgbClr val="C0C1BF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4 Images &amp; 4 Copy Blocks</a:t>
            </a:r>
          </a:p>
        </p:txBody>
      </p:sp>
      <p:sp>
        <p:nvSpPr>
          <p:cNvPr id="3" name="Rectangle 2"/>
          <p:cNvSpPr/>
          <p:nvPr/>
        </p:nvSpPr>
        <p:spPr>
          <a:xfrm>
            <a:off x="630144" y="1417760"/>
            <a:ext cx="1966333" cy="2268845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0237" y="1417760"/>
            <a:ext cx="1966333" cy="2268845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03904" y="3686607"/>
            <a:ext cx="1966333" cy="2268845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36570" y="3686607"/>
            <a:ext cx="1966333" cy="2268845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723877" y="154048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A21E3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4676435" y="154048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A21E3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2717961" y="380023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6646780" y="380023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B0EC03F-2291-4DAF-BC8B-5C329AC2D1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30144" y="1417760"/>
            <a:ext cx="1966333" cy="2268845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70237" y="1417760"/>
            <a:ext cx="1966333" cy="2268845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03904" y="3686607"/>
            <a:ext cx="1966333" cy="2268845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536570" y="3686607"/>
            <a:ext cx="1966333" cy="2268845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676616" y="1417760"/>
            <a:ext cx="7781584" cy="2334795"/>
          </a:xfrm>
        </p:spPr>
        <p:txBody>
          <a:bodyPr lIns="0" tIns="0" bIns="0"/>
          <a:lstStyle>
            <a:lvl1pPr marL="0" indent="0">
              <a:lnSpc>
                <a:spcPct val="80000"/>
              </a:lnSpc>
              <a:buFontTx/>
              <a:buNone/>
              <a:defRPr sz="2400">
                <a:solidFill>
                  <a:srgbClr val="8D8E8D"/>
                </a:solidFill>
                <a:latin typeface="Arial"/>
                <a:cs typeface="Arial"/>
              </a:defRPr>
            </a:lvl1pPr>
            <a:lvl2pPr marL="0" indent="0">
              <a:spcBef>
                <a:spcPts val="600"/>
              </a:spcBef>
              <a:buFontTx/>
              <a:buNone/>
              <a:defRPr sz="1500" b="1">
                <a:solidFill>
                  <a:srgbClr val="F47A22"/>
                </a:solidFill>
                <a:latin typeface="Arial"/>
                <a:cs typeface="Arial"/>
              </a:defRPr>
            </a:lvl2pPr>
            <a:lvl3pPr marL="0" indent="0">
              <a:spcBef>
                <a:spcPts val="0"/>
              </a:spcBef>
              <a:buFontTx/>
              <a:buNone/>
              <a:defRPr sz="1500" b="0">
                <a:solidFill>
                  <a:srgbClr val="8D8E8D"/>
                </a:solidFill>
                <a:latin typeface="Arial"/>
                <a:cs typeface="Arial"/>
              </a:defRPr>
            </a:lvl3pPr>
            <a:lvl4pPr marL="0" indent="0">
              <a:spcBef>
                <a:spcPts val="0"/>
              </a:spcBef>
              <a:buNone/>
              <a:defRPr sz="1500">
                <a:solidFill>
                  <a:srgbClr val="8D8E8D"/>
                </a:solidFill>
                <a:latin typeface="Arial"/>
                <a:cs typeface="Arial"/>
              </a:defRPr>
            </a:lvl4pPr>
            <a:lvl5pPr marL="0" indent="-137160">
              <a:lnSpc>
                <a:spcPct val="120000"/>
              </a:lnSpc>
              <a:spcBef>
                <a:spcPts val="0"/>
              </a:spcBef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Venn Diagram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3B634E12-D073-4D07-A523-179A25900CC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7" name="Group 11"/>
          <p:cNvGrpSpPr/>
          <p:nvPr/>
        </p:nvGrpSpPr>
        <p:grpSpPr>
          <a:xfrm>
            <a:off x="2835842" y="2608989"/>
            <a:ext cx="3136213" cy="2972365"/>
            <a:chOff x="2943666" y="2261124"/>
            <a:chExt cx="2954151" cy="2576050"/>
          </a:xfrm>
        </p:grpSpPr>
        <p:sp>
          <p:nvSpPr>
            <p:cNvPr id="19" name="Oval 18"/>
            <p:cNvSpPr/>
            <p:nvPr/>
          </p:nvSpPr>
          <p:spPr>
            <a:xfrm>
              <a:off x="3554937" y="2261124"/>
              <a:ext cx="1722635" cy="1584960"/>
            </a:xfrm>
            <a:prstGeom prst="ellipse">
              <a:avLst/>
            </a:prstGeom>
            <a:solidFill>
              <a:srgbClr val="8D8E8D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6"/>
            <p:cNvGrpSpPr/>
            <p:nvPr/>
          </p:nvGrpSpPr>
          <p:grpSpPr>
            <a:xfrm>
              <a:off x="2943666" y="3252214"/>
              <a:ext cx="2954151" cy="1584960"/>
              <a:chOff x="3554937" y="3252214"/>
              <a:chExt cx="2954151" cy="158496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3554937" y="3252214"/>
                <a:ext cx="1722636" cy="1584960"/>
              </a:xfrm>
              <a:prstGeom prst="ellipse">
                <a:avLst/>
              </a:prstGeom>
              <a:solidFill>
                <a:srgbClr val="8D8E8D">
                  <a:alpha val="53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786452" y="3252214"/>
                <a:ext cx="1722636" cy="1584960"/>
              </a:xfrm>
              <a:prstGeom prst="ellipse">
                <a:avLst/>
              </a:prstGeom>
              <a:solidFill>
                <a:srgbClr val="8D8E8D">
                  <a:alpha val="53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6" name="Straight Connector 25"/>
          <p:cNvCxnSpPr/>
          <p:nvPr/>
        </p:nvCxnSpPr>
        <p:spPr>
          <a:xfrm>
            <a:off x="6041310" y="4608527"/>
            <a:ext cx="2416892" cy="0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6041310" y="4737959"/>
            <a:ext cx="2416891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219700" y="3019184"/>
            <a:ext cx="3238500" cy="669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6041310" y="3019184"/>
            <a:ext cx="2416891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76618" y="4642771"/>
            <a:ext cx="2085909" cy="0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676618" y="4737959"/>
            <a:ext cx="2085909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rgbClr val="63646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8D8E8D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16" name="Group 11"/>
          <p:cNvGrpSpPr/>
          <p:nvPr/>
        </p:nvGrpSpPr>
        <p:grpSpPr>
          <a:xfrm>
            <a:off x="2835842" y="2608989"/>
            <a:ext cx="3136213" cy="2972365"/>
            <a:chOff x="2943666" y="2261124"/>
            <a:chExt cx="2954151" cy="2576050"/>
          </a:xfrm>
        </p:grpSpPr>
        <p:sp>
          <p:nvSpPr>
            <p:cNvPr id="18" name="Oval 17"/>
            <p:cNvSpPr/>
            <p:nvPr/>
          </p:nvSpPr>
          <p:spPr>
            <a:xfrm>
              <a:off x="3554937" y="2261124"/>
              <a:ext cx="1722635" cy="1584960"/>
            </a:xfrm>
            <a:prstGeom prst="ellipse">
              <a:avLst/>
            </a:prstGeom>
            <a:solidFill>
              <a:srgbClr val="8D8E8D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"/>
            <p:cNvGrpSpPr/>
            <p:nvPr/>
          </p:nvGrpSpPr>
          <p:grpSpPr>
            <a:xfrm>
              <a:off x="2943666" y="3252214"/>
              <a:ext cx="2954151" cy="1584960"/>
              <a:chOff x="3554937" y="3252214"/>
              <a:chExt cx="2954151" cy="158496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554937" y="3252214"/>
                <a:ext cx="1722636" cy="1584960"/>
              </a:xfrm>
              <a:prstGeom prst="ellipse">
                <a:avLst/>
              </a:prstGeom>
              <a:solidFill>
                <a:srgbClr val="8D8E8D">
                  <a:alpha val="53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786452" y="3252214"/>
                <a:ext cx="1722636" cy="1584960"/>
              </a:xfrm>
              <a:prstGeom prst="ellipse">
                <a:avLst/>
              </a:prstGeom>
              <a:solidFill>
                <a:srgbClr val="8D8E8D">
                  <a:alpha val="53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2" name="Straight Connector 31"/>
          <p:cNvCxnSpPr/>
          <p:nvPr/>
        </p:nvCxnSpPr>
        <p:spPr>
          <a:xfrm>
            <a:off x="6041310" y="4608527"/>
            <a:ext cx="2416892" cy="0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19700" y="3019184"/>
            <a:ext cx="3238500" cy="669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6618" y="4642771"/>
            <a:ext cx="2085909" cy="0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956" y="160278"/>
            <a:ext cx="8889700" cy="6561199"/>
          </a:xfrm>
          <a:prstGeom prst="rect">
            <a:avLst/>
          </a:prstGeom>
          <a:solidFill>
            <a:srgbClr val="EFEE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CKUP_WCM_NYP_FULL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15"/>
            <a:ext cx="5943600" cy="457200"/>
          </a:xfrm>
          <a:prstGeom prst="rect">
            <a:avLst/>
          </a:prstGeom>
        </p:spPr>
      </p:pic>
      <p:sp>
        <p:nvSpPr>
          <p:cNvPr id="12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95288" y="5927378"/>
            <a:ext cx="5853112" cy="620956"/>
          </a:xfrm>
        </p:spPr>
        <p:txBody>
          <a:bodyPr>
            <a:noAutofit/>
          </a:bodyPr>
          <a:lstStyle>
            <a:lvl1pPr>
              <a:defRPr sz="1500">
                <a:solidFill>
                  <a:srgbClr val="A2081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5842000" y="5927482"/>
            <a:ext cx="2905928" cy="620957"/>
          </a:xfrm>
        </p:spPr>
        <p:txBody>
          <a:bodyPr>
            <a:normAutofit/>
          </a:bodyPr>
          <a:lstStyle>
            <a:lvl1pPr algn="r">
              <a:defRPr sz="1500" baseline="0">
                <a:solidFill>
                  <a:srgbClr val="A20815"/>
                </a:solidFill>
              </a:defRPr>
            </a:lvl1pPr>
          </a:lstStyle>
          <a:p>
            <a:pPr lvl="0"/>
            <a:r>
              <a:rPr lang="en-US" dirty="0"/>
              <a:t>10.10.15</a:t>
            </a:r>
            <a:br>
              <a:rPr lang="en-US" dirty="0"/>
            </a:br>
            <a:r>
              <a:rPr lang="en-US" dirty="0"/>
              <a:t>‘Web address here’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E8772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Cover Slide Title</a:t>
            </a:r>
            <a:br>
              <a:rPr lang="en-US" dirty="0"/>
            </a:b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E8772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4390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 Slide02_Whit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956" y="160278"/>
            <a:ext cx="8889700" cy="6561199"/>
          </a:xfrm>
          <a:prstGeom prst="rect">
            <a:avLst/>
          </a:prstGeom>
          <a:solidFill>
            <a:srgbClr val="EFEE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36463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63646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9" name="Picture 8" descr="LOCKUP_WCM_NYP_FULL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15"/>
            <a:ext cx="5943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 Slide01_Whit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956" y="160278"/>
            <a:ext cx="8889700" cy="6561199"/>
          </a:xfrm>
          <a:prstGeom prst="rect">
            <a:avLst/>
          </a:prstGeom>
          <a:solidFill>
            <a:srgbClr val="EFEE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863629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922962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A20815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10" name="Picture 9" descr="LOCKUP_WCM_NYP_FULL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15"/>
            <a:ext cx="5943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100" y="1439009"/>
            <a:ext cx="7734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F5D91F7D-688C-5E45-B4E8-1C5C16591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D578B2-D0BD-4848-8B4D-9491C95B63C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5618E9-A6FA-D144-B084-DD371D839014}"/>
              </a:ext>
            </a:extLst>
          </p:cNvPr>
          <p:cNvPicPr>
            <a:picLocks noChangeAspect="1"/>
          </p:cNvPicPr>
          <p:nvPr userDrawn="1"/>
        </p:nvPicPr>
        <p:blipFill>
          <a:blip r:embed="rId47"/>
          <a:stretch>
            <a:fillRect/>
          </a:stretch>
        </p:blipFill>
        <p:spPr>
          <a:xfrm>
            <a:off x="7308716" y="274639"/>
            <a:ext cx="1604901" cy="90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3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49" r:id="rId4"/>
    <p:sldLayoutId id="2147483650" r:id="rId5"/>
    <p:sldLayoutId id="2147483651" r:id="rId6"/>
    <p:sldLayoutId id="2147483652" r:id="rId7"/>
    <p:sldLayoutId id="2147483654" r:id="rId8"/>
    <p:sldLayoutId id="2147483653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5" r:id="rId17"/>
    <p:sldLayoutId id="2147483662" r:id="rId18"/>
    <p:sldLayoutId id="2147483663" r:id="rId19"/>
    <p:sldLayoutId id="2147483664" r:id="rId20"/>
    <p:sldLayoutId id="2147483666" r:id="rId21"/>
    <p:sldLayoutId id="2147483667" r:id="rId22"/>
    <p:sldLayoutId id="2147483668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A20815"/>
          </a:solidFill>
          <a:latin typeface="Arial"/>
          <a:ea typeface="+mj-ea"/>
          <a:cs typeface="Arial"/>
        </a:defRPr>
      </a:lvl1pPr>
    </p:titleStyle>
    <p:bodyStyle>
      <a:lvl1pPr marL="0" indent="-3429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7F7F7F"/>
          </a:solidFill>
          <a:latin typeface="Arial"/>
          <a:ea typeface="+mn-ea"/>
          <a:cs typeface="Arial"/>
        </a:defRPr>
      </a:lvl1pPr>
      <a:lvl2pPr marL="0" indent="-285750" algn="l" defTabSz="457200" rtl="0" eaLnBrk="1" latinLnBrk="0" hangingPunct="1">
        <a:spcBef>
          <a:spcPct val="20000"/>
        </a:spcBef>
        <a:buFont typeface="Arial"/>
        <a:buNone/>
        <a:defRPr sz="1500" b="1" kern="1200">
          <a:solidFill>
            <a:schemeClr val="accent3"/>
          </a:solidFill>
          <a:latin typeface="Arial"/>
          <a:ea typeface="+mn-ea"/>
          <a:cs typeface="Arial"/>
        </a:defRPr>
      </a:lvl2pPr>
      <a:lvl3pPr marL="0" indent="-22860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rgbClr val="7F7F7F"/>
          </a:solidFill>
          <a:latin typeface="Arial"/>
          <a:ea typeface="+mn-ea"/>
          <a:cs typeface="Arial"/>
        </a:defRPr>
      </a:lvl3pPr>
      <a:lvl4pPr marL="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7F7F7F"/>
          </a:solidFill>
          <a:latin typeface="Arial"/>
          <a:ea typeface="+mn-ea"/>
          <a:cs typeface="Arial"/>
        </a:defRPr>
      </a:lvl4pPr>
      <a:lvl5pPr marL="4572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EE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100" y="1439009"/>
            <a:ext cx="7734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517" y="6270146"/>
            <a:ext cx="52025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rgbClr val="8D8E8D"/>
                </a:solidFill>
                <a:latin typeface="Arial"/>
                <a:cs typeface="Arial"/>
              </a:defRPr>
            </a:lvl1pPr>
          </a:lstStyle>
          <a:p>
            <a:fld id="{FC3BF4A0-F7E7-4F05-98F8-4325DF1FD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LOCKUP_WCM_NYP_FULLCOLOR_SMALL.png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52" y="6333987"/>
            <a:ext cx="3767328" cy="292608"/>
          </a:xfrm>
          <a:prstGeom prst="rect">
            <a:avLst/>
          </a:prstGeom>
        </p:spPr>
      </p:pic>
      <p:sp>
        <p:nvSpPr>
          <p:cNvPr id="7" name="Date Placeholder 2"/>
          <p:cNvSpPr txBox="1">
            <a:spLocks/>
          </p:cNvSpPr>
          <p:nvPr/>
        </p:nvSpPr>
        <p:spPr>
          <a:xfrm>
            <a:off x="4402231" y="6270146"/>
            <a:ext cx="348447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kern="1200">
                <a:solidFill>
                  <a:srgbClr val="8D8E8D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Main Presentation Title Edit In</a:t>
            </a:r>
            <a:r>
              <a:rPr lang="en-US" baseline="0" dirty="0"/>
              <a:t> Slide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7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A20815"/>
          </a:solidFill>
          <a:latin typeface="Arial"/>
          <a:ea typeface="+mj-ea"/>
          <a:cs typeface="Arial"/>
        </a:defRPr>
      </a:lvl1pPr>
    </p:titleStyle>
    <p:bodyStyle>
      <a:lvl1pPr marL="0" indent="-3429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7F7F7F"/>
          </a:solidFill>
          <a:latin typeface="Arial"/>
          <a:ea typeface="+mn-ea"/>
          <a:cs typeface="Arial"/>
        </a:defRPr>
      </a:lvl1pPr>
      <a:lvl2pPr marL="0" indent="-285750" algn="l" defTabSz="457200" rtl="0" eaLnBrk="1" latinLnBrk="0" hangingPunct="1">
        <a:spcBef>
          <a:spcPct val="20000"/>
        </a:spcBef>
        <a:buFont typeface="Arial"/>
        <a:buNone/>
        <a:defRPr sz="1500" b="1" kern="1200">
          <a:solidFill>
            <a:schemeClr val="accent3"/>
          </a:solidFill>
          <a:latin typeface="Arial"/>
          <a:ea typeface="+mn-ea"/>
          <a:cs typeface="Arial"/>
        </a:defRPr>
      </a:lvl2pPr>
      <a:lvl3pPr marL="0" indent="-22860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rgbClr val="7F7F7F"/>
          </a:solidFill>
          <a:latin typeface="Arial"/>
          <a:ea typeface="+mn-ea"/>
          <a:cs typeface="Arial"/>
        </a:defRPr>
      </a:lvl3pPr>
      <a:lvl4pPr marL="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7F7F7F"/>
          </a:solidFill>
          <a:latin typeface="Arial"/>
          <a:ea typeface="+mn-ea"/>
          <a:cs typeface="Arial"/>
        </a:defRPr>
      </a:lvl4pPr>
      <a:lvl5pPr marL="4572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EDEBA-FFBD-E141-8B54-74E273EF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5" y="351180"/>
            <a:ext cx="3820950" cy="447597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   HELP ME WITH MY ADR!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CFC029-527D-024F-B6CD-90158CDD6AF0}"/>
              </a:ext>
            </a:extLst>
          </p:cNvPr>
          <p:cNvSpPr txBox="1"/>
          <p:nvPr/>
        </p:nvSpPr>
        <p:spPr>
          <a:xfrm>
            <a:off x="298642" y="1626409"/>
            <a:ext cx="86412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Calculating the MANDATORY COST SHARING AMOUNT =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EEDAFF-0928-E946-B9F7-114B6492CB70}"/>
              </a:ext>
            </a:extLst>
          </p:cNvPr>
          <p:cNvSpPr/>
          <p:nvPr/>
        </p:nvSpPr>
        <p:spPr>
          <a:xfrm>
            <a:off x="298642" y="2671864"/>
            <a:ext cx="8660201" cy="2049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549D43-6958-3946-9F26-71412A5B89A5}"/>
              </a:ext>
            </a:extLst>
          </p:cNvPr>
          <p:cNvSpPr txBox="1"/>
          <p:nvPr/>
        </p:nvSpPr>
        <p:spPr>
          <a:xfrm>
            <a:off x="2157388" y="3568349"/>
            <a:ext cx="281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09" algn="ctr" defTabSz="914363">
              <a:buClr>
                <a:srgbClr val="CB0101"/>
              </a:buClr>
            </a:pPr>
            <a:r>
              <a:rPr lang="en-US" b="1" dirty="0">
                <a:solidFill>
                  <a:srgbClr val="FF0000"/>
                </a:solidFill>
                <a:ea typeface="Candara" charset="0"/>
                <a:cs typeface="Candara" charset="0"/>
              </a:rPr>
              <a:t># pay periods of that funding period in the FY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D954A2-AC65-7542-8EA8-945F98A03F66}"/>
              </a:ext>
            </a:extLst>
          </p:cNvPr>
          <p:cNvSpPr txBox="1"/>
          <p:nvPr/>
        </p:nvSpPr>
        <p:spPr>
          <a:xfrm>
            <a:off x="198615" y="3812217"/>
            <a:ext cx="1772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09" algn="ctr" defTabSz="914363">
              <a:buClr>
                <a:srgbClr val="CB0101"/>
              </a:buClr>
            </a:pPr>
            <a:r>
              <a:rPr lang="en-US" b="1" dirty="0">
                <a:solidFill>
                  <a:srgbClr val="FF0000"/>
                </a:solidFill>
                <a:ea typeface="Candara" charset="0"/>
                <a:cs typeface="Candara" charset="0"/>
              </a:rPr>
              <a:t>Effort on the grant period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59699D-CFD8-2E4A-86B8-E53EBB0CDFC0}"/>
              </a:ext>
            </a:extLst>
          </p:cNvPr>
          <p:cNvSpPr txBox="1"/>
          <p:nvPr/>
        </p:nvSpPr>
        <p:spPr>
          <a:xfrm>
            <a:off x="1792203" y="398888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74309" defTabSz="914363">
              <a:buClr>
                <a:srgbClr val="CB0101"/>
              </a:buClr>
            </a:pPr>
            <a:r>
              <a:rPr lang="en-US" b="1" dirty="0">
                <a:solidFill>
                  <a:srgbClr val="FF0000"/>
                </a:solidFill>
                <a:ea typeface="Candara" charset="0"/>
                <a:cs typeface="Candara" charset="0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94B28D-7336-ED4C-B019-CE90ABBB1E7B}"/>
              </a:ext>
            </a:extLst>
          </p:cNvPr>
          <p:cNvSpPr txBox="1"/>
          <p:nvPr/>
        </p:nvSpPr>
        <p:spPr>
          <a:xfrm>
            <a:off x="2269321" y="4209263"/>
            <a:ext cx="296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09" defTabSz="914363">
              <a:buClr>
                <a:srgbClr val="CB0101"/>
              </a:buClr>
            </a:pPr>
            <a:r>
              <a:rPr lang="en-US" b="1" dirty="0">
                <a:solidFill>
                  <a:srgbClr val="FF0000"/>
                </a:solidFill>
                <a:ea typeface="Candara" charset="0"/>
                <a:cs typeface="Candara" charset="0"/>
              </a:rPr>
              <a:t>total # pay periods in the FY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09B2AB-5B04-5E4B-AFEB-D088A9B1F112}"/>
              </a:ext>
            </a:extLst>
          </p:cNvPr>
          <p:cNvCxnSpPr>
            <a:cxnSpLocks/>
          </p:cNvCxnSpPr>
          <p:nvPr/>
        </p:nvCxnSpPr>
        <p:spPr>
          <a:xfrm>
            <a:off x="2157388" y="4209263"/>
            <a:ext cx="300052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E8AD03D-D234-D24E-999E-CA3939E6DE1D}"/>
              </a:ext>
            </a:extLst>
          </p:cNvPr>
          <p:cNvSpPr txBox="1"/>
          <p:nvPr/>
        </p:nvSpPr>
        <p:spPr>
          <a:xfrm>
            <a:off x="5213729" y="400733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74309" defTabSz="914363">
              <a:buClr>
                <a:srgbClr val="CB0101"/>
              </a:buClr>
            </a:pPr>
            <a:r>
              <a:rPr lang="en-US" b="1" dirty="0">
                <a:solidFill>
                  <a:srgbClr val="FF0000"/>
                </a:solidFill>
                <a:ea typeface="Candara" charset="0"/>
                <a:cs typeface="Candara" charset="0"/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735236-A3DF-F042-B6B0-739CD289E6E3}"/>
              </a:ext>
            </a:extLst>
          </p:cNvPr>
          <p:cNvSpPr txBox="1"/>
          <p:nvPr/>
        </p:nvSpPr>
        <p:spPr>
          <a:xfrm>
            <a:off x="5344563" y="4007339"/>
            <a:ext cx="354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09" algn="ctr" defTabSz="914363">
              <a:buClr>
                <a:srgbClr val="CB0101"/>
              </a:buClr>
            </a:pPr>
            <a:r>
              <a:rPr lang="en-US" b="1" dirty="0">
                <a:solidFill>
                  <a:srgbClr val="FF0000"/>
                </a:solidFill>
                <a:ea typeface="Candara" charset="0"/>
                <a:cs typeface="Candara" charset="0"/>
              </a:rPr>
              <a:t> ( Real Salary – Sponsor salary cap)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0D996E6-CD9B-3248-ABDA-4D353C32A82A}"/>
              </a:ext>
            </a:extLst>
          </p:cNvPr>
          <p:cNvCxnSpPr/>
          <p:nvPr/>
        </p:nvCxnSpPr>
        <p:spPr>
          <a:xfrm flipV="1">
            <a:off x="1026654" y="4578595"/>
            <a:ext cx="0" cy="1070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3A94D93-5780-8D45-AA4F-3E2E77CB654C}"/>
              </a:ext>
            </a:extLst>
          </p:cNvPr>
          <p:cNvSpPr txBox="1"/>
          <p:nvPr/>
        </p:nvSpPr>
        <p:spPr>
          <a:xfrm>
            <a:off x="1139981" y="5462949"/>
            <a:ext cx="633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don’t have that information, but know which salary cap was used, you can figure it out. See slide 2.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F09B16-D3C4-8E47-89B2-4673BC7C8367}"/>
              </a:ext>
            </a:extLst>
          </p:cNvPr>
          <p:cNvSpPr txBox="1"/>
          <p:nvPr/>
        </p:nvSpPr>
        <p:spPr>
          <a:xfrm>
            <a:off x="8789035" y="64267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C12DE6-E0A1-8D46-80EE-4A5F4C1556B8}"/>
              </a:ext>
            </a:extLst>
          </p:cNvPr>
          <p:cNvSpPr txBox="1"/>
          <p:nvPr/>
        </p:nvSpPr>
        <p:spPr>
          <a:xfrm>
            <a:off x="376524" y="2727929"/>
            <a:ext cx="1772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09" algn="ctr" defTabSz="914363">
              <a:buClr>
                <a:srgbClr val="CB0101"/>
              </a:buClr>
            </a:pPr>
            <a:r>
              <a:rPr lang="en-US" b="1" dirty="0">
                <a:solidFill>
                  <a:srgbClr val="FF0000"/>
                </a:solidFill>
                <a:ea typeface="Candara" charset="0"/>
                <a:cs typeface="Candara" charset="0"/>
              </a:rPr>
              <a:t>Mandatory Cost Sharing amount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741C9F7-79F3-D24F-A5B8-4A9BFD23ED5F}"/>
              </a:ext>
            </a:extLst>
          </p:cNvPr>
          <p:cNvSpPr txBox="1"/>
          <p:nvPr/>
        </p:nvSpPr>
        <p:spPr>
          <a:xfrm>
            <a:off x="2226525" y="28576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74309" defTabSz="914363">
              <a:buClr>
                <a:srgbClr val="CB0101"/>
              </a:buClr>
            </a:pPr>
            <a:r>
              <a:rPr lang="en-US" b="1" dirty="0">
                <a:solidFill>
                  <a:srgbClr val="FF0000"/>
                </a:solidFill>
                <a:ea typeface="Candara" charset="0"/>
                <a:cs typeface="Candara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62625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8CFC029-527D-024F-B6CD-90158CDD6AF0}"/>
              </a:ext>
            </a:extLst>
          </p:cNvPr>
          <p:cNvSpPr txBox="1"/>
          <p:nvPr/>
        </p:nvSpPr>
        <p:spPr>
          <a:xfrm>
            <a:off x="361945" y="1820562"/>
            <a:ext cx="85255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Finding the effort on the grant period from the Salary cap used on the WBS account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0C4392-4850-DB4F-A2AF-94ABE3E2E3FC}"/>
              </a:ext>
            </a:extLst>
          </p:cNvPr>
          <p:cNvGrpSpPr/>
          <p:nvPr/>
        </p:nvGrpSpPr>
        <p:grpSpPr>
          <a:xfrm>
            <a:off x="455354" y="2762657"/>
            <a:ext cx="8040136" cy="1705582"/>
            <a:chOff x="455354" y="2243848"/>
            <a:chExt cx="8040136" cy="170558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EEDAFF-0928-E946-B9F7-114B6492CB70}"/>
                </a:ext>
              </a:extLst>
            </p:cNvPr>
            <p:cNvSpPr/>
            <p:nvPr/>
          </p:nvSpPr>
          <p:spPr>
            <a:xfrm>
              <a:off x="629383" y="2243848"/>
              <a:ext cx="7866107" cy="170558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549D43-6958-3946-9F26-71412A5B89A5}"/>
                </a:ext>
              </a:extLst>
            </p:cNvPr>
            <p:cNvSpPr txBox="1"/>
            <p:nvPr/>
          </p:nvSpPr>
          <p:spPr>
            <a:xfrm>
              <a:off x="2316899" y="3209024"/>
              <a:ext cx="281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274309" algn="ctr" defTabSz="914363">
                <a:buClr>
                  <a:srgbClr val="CB0101"/>
                </a:buClr>
              </a:pPr>
              <a:r>
                <a:rPr lang="en-US" b="1" dirty="0">
                  <a:solidFill>
                    <a:srgbClr val="FF0000"/>
                  </a:solidFill>
                  <a:ea typeface="Candara" charset="0"/>
                  <a:cs typeface="Candara" charset="0"/>
                </a:rPr>
                <a:t># pay periods of that funding period in the FY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D954A2-AC65-7542-8EA8-945F98A03F66}"/>
                </a:ext>
              </a:extLst>
            </p:cNvPr>
            <p:cNvSpPr txBox="1"/>
            <p:nvPr/>
          </p:nvSpPr>
          <p:spPr>
            <a:xfrm>
              <a:off x="455354" y="2712489"/>
              <a:ext cx="1772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274309" algn="ctr" defTabSz="914363">
                <a:buClr>
                  <a:srgbClr val="CB0101"/>
                </a:buClr>
              </a:pPr>
              <a:r>
                <a:rPr lang="en-US" b="1" dirty="0">
                  <a:solidFill>
                    <a:srgbClr val="FF0000"/>
                  </a:solidFill>
                  <a:ea typeface="Candara" charset="0"/>
                  <a:cs typeface="Candara" charset="0"/>
                </a:rPr>
                <a:t>Effort on the grant period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59699D-CFD8-2E4A-86B8-E53EBB0CDFC0}"/>
                </a:ext>
              </a:extLst>
            </p:cNvPr>
            <p:cNvSpPr txBox="1"/>
            <p:nvPr/>
          </p:nvSpPr>
          <p:spPr>
            <a:xfrm>
              <a:off x="2048942" y="288916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-274309" defTabSz="914363">
                <a:buClr>
                  <a:srgbClr val="CB0101"/>
                </a:buClr>
              </a:pPr>
              <a:r>
                <a:rPr lang="en-US" b="1" dirty="0">
                  <a:solidFill>
                    <a:srgbClr val="FF0000"/>
                  </a:solidFill>
                  <a:ea typeface="Candara" charset="0"/>
                  <a:cs typeface="Candara" charset="0"/>
                </a:rPr>
                <a:t>=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94B28D-7336-ED4C-B019-CE90ABBB1E7B}"/>
                </a:ext>
              </a:extLst>
            </p:cNvPr>
            <p:cNvSpPr txBox="1"/>
            <p:nvPr/>
          </p:nvSpPr>
          <p:spPr>
            <a:xfrm>
              <a:off x="2450206" y="2574866"/>
              <a:ext cx="2966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274309" defTabSz="914363">
                <a:buClr>
                  <a:srgbClr val="CB0101"/>
                </a:buClr>
              </a:pPr>
              <a:r>
                <a:rPr lang="en-US" b="1" dirty="0">
                  <a:solidFill>
                    <a:srgbClr val="FF0000"/>
                  </a:solidFill>
                  <a:ea typeface="Candara" charset="0"/>
                  <a:cs typeface="Candara" charset="0"/>
                </a:rPr>
                <a:t>total # pay periods in the FY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309B2AB-5B04-5E4B-AFEB-D088A9B1F112}"/>
                </a:ext>
              </a:extLst>
            </p:cNvPr>
            <p:cNvCxnSpPr>
              <a:cxnSpLocks/>
            </p:cNvCxnSpPr>
            <p:nvPr/>
          </p:nvCxnSpPr>
          <p:spPr>
            <a:xfrm>
              <a:off x="2414127" y="3109535"/>
              <a:ext cx="5705227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8AD03D-D234-D24E-999E-CA3939E6DE1D}"/>
                </a:ext>
              </a:extLst>
            </p:cNvPr>
            <p:cNvSpPr txBox="1"/>
            <p:nvPr/>
          </p:nvSpPr>
          <p:spPr>
            <a:xfrm>
              <a:off x="5258059" y="3347523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-274309" defTabSz="914363">
                <a:buClr>
                  <a:srgbClr val="CB0101"/>
                </a:buClr>
              </a:pPr>
              <a:r>
                <a:rPr lang="en-US" b="1" dirty="0">
                  <a:solidFill>
                    <a:srgbClr val="FF0000"/>
                  </a:solidFill>
                  <a:ea typeface="Candara" charset="0"/>
                  <a:cs typeface="Candara" charset="0"/>
                </a:rPr>
                <a:t>x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735236-A3DF-F042-B6B0-739CD289E6E3}"/>
                </a:ext>
              </a:extLst>
            </p:cNvPr>
            <p:cNvSpPr txBox="1"/>
            <p:nvPr/>
          </p:nvSpPr>
          <p:spPr>
            <a:xfrm>
              <a:off x="5552521" y="3258492"/>
              <a:ext cx="21314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274309" algn="ctr" defTabSz="914363">
                <a:buClr>
                  <a:srgbClr val="CB0101"/>
                </a:buClr>
              </a:pPr>
              <a:r>
                <a:rPr lang="en-US" b="1" dirty="0">
                  <a:solidFill>
                    <a:srgbClr val="FF0000"/>
                  </a:solidFill>
                  <a:ea typeface="Candara" charset="0"/>
                  <a:cs typeface="Candara" charset="0"/>
                </a:rPr>
                <a:t>Sponsor salary cap on that period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1A982C-755E-5346-9B50-ECA2320115CE}"/>
                </a:ext>
              </a:extLst>
            </p:cNvPr>
            <p:cNvSpPr txBox="1"/>
            <p:nvPr/>
          </p:nvSpPr>
          <p:spPr>
            <a:xfrm>
              <a:off x="5320711" y="25546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-274309" defTabSz="914363">
                <a:buClr>
                  <a:srgbClr val="CB0101"/>
                </a:buClr>
              </a:pPr>
              <a:r>
                <a:rPr lang="en-US" b="1" dirty="0">
                  <a:solidFill>
                    <a:srgbClr val="FF0000"/>
                  </a:solidFill>
                  <a:ea typeface="Candara" charset="0"/>
                  <a:cs typeface="Candara" charset="0"/>
                </a:rPr>
                <a:t>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2F7C8A-E655-7F41-B23E-7A3AF43FEF6C}"/>
                </a:ext>
              </a:extLst>
            </p:cNvPr>
            <p:cNvSpPr txBox="1"/>
            <p:nvPr/>
          </p:nvSpPr>
          <p:spPr>
            <a:xfrm>
              <a:off x="5689857" y="2416168"/>
              <a:ext cx="21314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274309" algn="ctr" defTabSz="914363">
                <a:buClr>
                  <a:srgbClr val="CB0101"/>
                </a:buClr>
              </a:pPr>
              <a:r>
                <a:rPr lang="en-US" b="1" dirty="0">
                  <a:solidFill>
                    <a:srgbClr val="FF0000"/>
                  </a:solidFill>
                  <a:ea typeface="Candara" charset="0"/>
                  <a:cs typeface="Candara" charset="0"/>
                </a:rPr>
                <a:t>Salary wage charged on that period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D87E131-C046-9B4D-BABB-3FD75536572E}"/>
              </a:ext>
            </a:extLst>
          </p:cNvPr>
          <p:cNvSpPr txBox="1"/>
          <p:nvPr/>
        </p:nvSpPr>
        <p:spPr>
          <a:xfrm>
            <a:off x="8736664" y="64267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392D485-A445-9545-905B-E0288C50D519}"/>
              </a:ext>
            </a:extLst>
          </p:cNvPr>
          <p:cNvSpPr txBox="1">
            <a:spLocks/>
          </p:cNvSpPr>
          <p:nvPr/>
        </p:nvSpPr>
        <p:spPr>
          <a:xfrm>
            <a:off x="361945" y="351180"/>
            <a:ext cx="3820950" cy="4475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0" tIns="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A20815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b="1">
                <a:solidFill>
                  <a:srgbClr val="FF0000"/>
                </a:solidFill>
                <a:latin typeface="+mn-lt"/>
              </a:rPr>
              <a:t>   HELP ME WITH MY ADR!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56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A4A7DD-AEB8-5C43-861B-0F909CD872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64010" y="6406334"/>
            <a:ext cx="520255" cy="365125"/>
          </a:xfrm>
        </p:spPr>
        <p:txBody>
          <a:bodyPr/>
          <a:lstStyle/>
          <a:p>
            <a:fld id="{62D578B2-D0BD-4848-8B4D-9491C95B63CE}" type="slidenum">
              <a:rPr lang="en-US" smtClean="0"/>
              <a:t>3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CB6A73-E5E5-154B-AD08-3B74CBBCF5DD}"/>
              </a:ext>
            </a:extLst>
          </p:cNvPr>
          <p:cNvSpPr txBox="1"/>
          <p:nvPr/>
        </p:nvSpPr>
        <p:spPr>
          <a:xfrm>
            <a:off x="348976" y="1383204"/>
            <a:ext cx="841240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Calculating the </a:t>
            </a:r>
            <a:r>
              <a:rPr lang="en-US" b="1" dirty="0" err="1"/>
              <a:t>Adj</a:t>
            </a:r>
            <a:r>
              <a:rPr lang="en-US" b="1" dirty="0"/>
              <a:t> % age  </a:t>
            </a:r>
            <a:r>
              <a:rPr lang="en-US" dirty="0"/>
              <a:t>= ratio of [ ( salary wage + cost sharing amount) / Annual IBS] x 100  and also = annual effort average of the PI on the grant associated with the WBS account or fund on that line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77E6A9-9427-2044-BD8F-BCD713C4561E}"/>
              </a:ext>
            </a:extLst>
          </p:cNvPr>
          <p:cNvGrpSpPr/>
          <p:nvPr/>
        </p:nvGrpSpPr>
        <p:grpSpPr>
          <a:xfrm>
            <a:off x="958574" y="2729194"/>
            <a:ext cx="7431605" cy="1421462"/>
            <a:chOff x="361944" y="2359543"/>
            <a:chExt cx="7431605" cy="142146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463C37-1A7E-0748-AD2A-9F24A863C7F7}"/>
                </a:ext>
              </a:extLst>
            </p:cNvPr>
            <p:cNvSpPr/>
            <p:nvPr/>
          </p:nvSpPr>
          <p:spPr>
            <a:xfrm>
              <a:off x="361944" y="2360499"/>
              <a:ext cx="7431605" cy="14205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E27906-9957-C745-B66F-044CED27F1B7}"/>
                </a:ext>
              </a:extLst>
            </p:cNvPr>
            <p:cNvSpPr txBox="1"/>
            <p:nvPr/>
          </p:nvSpPr>
          <p:spPr>
            <a:xfrm>
              <a:off x="452240" y="3000016"/>
              <a:ext cx="1772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274309" algn="ctr" defTabSz="914363">
                <a:buClr>
                  <a:srgbClr val="CB0101"/>
                </a:buClr>
              </a:pPr>
              <a:r>
                <a:rPr lang="en-US" b="1" dirty="0" err="1">
                  <a:solidFill>
                    <a:srgbClr val="FF0000"/>
                  </a:solidFill>
                  <a:ea typeface="Candara" charset="0"/>
                  <a:cs typeface="Candara" charset="0"/>
                </a:rPr>
                <a:t>Adj</a:t>
              </a:r>
              <a:r>
                <a:rPr lang="en-US" b="1" dirty="0">
                  <a:solidFill>
                    <a:srgbClr val="FF0000"/>
                  </a:solidFill>
                  <a:ea typeface="Candara" charset="0"/>
                  <a:cs typeface="Candara" charset="0"/>
                </a:rPr>
                <a:t> % age    =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3F34A9-1C23-DF4B-BB8D-ECDDD1047188}"/>
                </a:ext>
              </a:extLst>
            </p:cNvPr>
            <p:cNvSpPr txBox="1"/>
            <p:nvPr/>
          </p:nvSpPr>
          <p:spPr>
            <a:xfrm>
              <a:off x="2143285" y="2451876"/>
              <a:ext cx="21677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274309" algn="ctr" defTabSz="914363">
                <a:buClr>
                  <a:srgbClr val="CB0101"/>
                </a:buClr>
              </a:pPr>
              <a:r>
                <a:rPr lang="en-US" b="1" dirty="0">
                  <a:solidFill>
                    <a:srgbClr val="FF0000"/>
                  </a:solidFill>
                  <a:ea typeface="Candara" charset="0"/>
                  <a:cs typeface="Candara" charset="0"/>
                </a:rPr>
                <a:t>Salary Wage charged to the WBS/ fund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3E2566-300A-6F4B-B782-B7AE6576B122}"/>
                </a:ext>
              </a:extLst>
            </p:cNvPr>
            <p:cNvSpPr txBox="1"/>
            <p:nvPr/>
          </p:nvSpPr>
          <p:spPr>
            <a:xfrm>
              <a:off x="4401446" y="259037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97CBBD0-045A-BD4C-9BCF-AA5922190226}"/>
                </a:ext>
              </a:extLst>
            </p:cNvPr>
            <p:cNvSpPr txBox="1"/>
            <p:nvPr/>
          </p:nvSpPr>
          <p:spPr>
            <a:xfrm>
              <a:off x="4791926" y="2359543"/>
              <a:ext cx="27033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274309" algn="ctr" defTabSz="914363">
                <a:buClr>
                  <a:srgbClr val="CB0101"/>
                </a:buClr>
              </a:pPr>
              <a:r>
                <a:rPr lang="en-US" b="1" dirty="0">
                  <a:solidFill>
                    <a:srgbClr val="FF0000"/>
                  </a:solidFill>
                  <a:ea typeface="Candara" charset="0"/>
                  <a:cs typeface="Candara" charset="0"/>
                </a:rPr>
                <a:t>Cost sharing amount associated to the WBS/ fund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4F7AE99-FC48-0E44-AF1A-6B83685D4E1C}"/>
                </a:ext>
              </a:extLst>
            </p:cNvPr>
            <p:cNvCxnSpPr>
              <a:cxnSpLocks/>
            </p:cNvCxnSpPr>
            <p:nvPr/>
          </p:nvCxnSpPr>
          <p:spPr>
            <a:xfrm>
              <a:off x="2224359" y="3225590"/>
              <a:ext cx="52708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050E642-8BD7-7D49-A0D0-998C5B71003C}"/>
                </a:ext>
              </a:extLst>
            </p:cNvPr>
            <p:cNvSpPr txBox="1"/>
            <p:nvPr/>
          </p:nvSpPr>
          <p:spPr>
            <a:xfrm>
              <a:off x="3018117" y="3225590"/>
              <a:ext cx="3547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274309" algn="ctr" defTabSz="914363">
                <a:buClr>
                  <a:srgbClr val="CB0101"/>
                </a:buClr>
              </a:pPr>
              <a:r>
                <a:rPr lang="en-US" b="1" dirty="0">
                  <a:solidFill>
                    <a:srgbClr val="FF0000"/>
                  </a:solidFill>
                  <a:ea typeface="Candara" charset="0"/>
                  <a:cs typeface="Candara" charset="0"/>
                </a:rPr>
                <a:t>Total Base Salary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E2E77F-8590-F646-B0E1-3E6E098693B9}"/>
              </a:ext>
            </a:extLst>
          </p:cNvPr>
          <p:cNvGrpSpPr/>
          <p:nvPr/>
        </p:nvGrpSpPr>
        <p:grpSpPr>
          <a:xfrm>
            <a:off x="1048870" y="4503193"/>
            <a:ext cx="7431604" cy="1652961"/>
            <a:chOff x="452240" y="4133542"/>
            <a:chExt cx="7431604" cy="165296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5A9CE6-71AB-E347-984C-256503B97ACD}"/>
                </a:ext>
              </a:extLst>
            </p:cNvPr>
            <p:cNvSpPr/>
            <p:nvPr/>
          </p:nvSpPr>
          <p:spPr>
            <a:xfrm>
              <a:off x="452240" y="4146255"/>
              <a:ext cx="7431604" cy="16402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39880D-5B3F-3342-B334-95F210609823}"/>
                </a:ext>
              </a:extLst>
            </p:cNvPr>
            <p:cNvSpPr txBox="1"/>
            <p:nvPr/>
          </p:nvSpPr>
          <p:spPr>
            <a:xfrm>
              <a:off x="644771" y="4959557"/>
              <a:ext cx="1772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274309" algn="ctr" defTabSz="914363">
                <a:buClr>
                  <a:srgbClr val="CB0101"/>
                </a:buClr>
              </a:pPr>
              <a:r>
                <a:rPr lang="en-US" b="1" dirty="0" err="1">
                  <a:solidFill>
                    <a:srgbClr val="FF0000"/>
                  </a:solidFill>
                  <a:ea typeface="Candara" charset="0"/>
                  <a:cs typeface="Candara" charset="0"/>
                </a:rPr>
                <a:t>Adj</a:t>
              </a:r>
              <a:r>
                <a:rPr lang="en-US" b="1" dirty="0">
                  <a:solidFill>
                    <a:srgbClr val="FF0000"/>
                  </a:solidFill>
                  <a:ea typeface="Candara" charset="0"/>
                  <a:cs typeface="Candara" charset="0"/>
                </a:rPr>
                <a:t> % age =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0542F1E-6FD1-8745-BBB0-EE4452E28B1D}"/>
                </a:ext>
              </a:extLst>
            </p:cNvPr>
            <p:cNvSpPr txBox="1"/>
            <p:nvPr/>
          </p:nvSpPr>
          <p:spPr>
            <a:xfrm>
              <a:off x="4063923" y="4567954"/>
              <a:ext cx="281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274309" algn="ctr" defTabSz="914363">
                <a:buClr>
                  <a:srgbClr val="CB0101"/>
                </a:buClr>
              </a:pPr>
              <a:r>
                <a:rPr lang="en-US" b="1" dirty="0">
                  <a:solidFill>
                    <a:srgbClr val="FF0000"/>
                  </a:solidFill>
                  <a:ea typeface="Candara" charset="0"/>
                  <a:cs typeface="Candara" charset="0"/>
                </a:rPr>
                <a:t># pay periods of that funding period in the FY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99C12B-327A-2B4D-BCF7-8A4E480F2E95}"/>
                </a:ext>
              </a:extLst>
            </p:cNvPr>
            <p:cNvSpPr txBox="1"/>
            <p:nvPr/>
          </p:nvSpPr>
          <p:spPr>
            <a:xfrm>
              <a:off x="2105150" y="4811822"/>
              <a:ext cx="1772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274309" algn="ctr" defTabSz="914363">
                <a:buClr>
                  <a:srgbClr val="CB0101"/>
                </a:buClr>
              </a:pPr>
              <a:r>
                <a:rPr lang="en-US" b="1" dirty="0">
                  <a:solidFill>
                    <a:srgbClr val="FF0000"/>
                  </a:solidFill>
                  <a:ea typeface="Candara" charset="0"/>
                  <a:cs typeface="Candara" charset="0"/>
                </a:rPr>
                <a:t>Effort on the grant period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78E749-EDD7-544A-8188-B05BE5F7769E}"/>
                </a:ext>
              </a:extLst>
            </p:cNvPr>
            <p:cNvSpPr txBox="1"/>
            <p:nvPr/>
          </p:nvSpPr>
          <p:spPr>
            <a:xfrm>
              <a:off x="3698738" y="4988493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-274309" defTabSz="914363">
                <a:buClr>
                  <a:srgbClr val="CB0101"/>
                </a:buClr>
              </a:pPr>
              <a:r>
                <a:rPr lang="en-US" b="1" dirty="0">
                  <a:solidFill>
                    <a:srgbClr val="FF0000"/>
                  </a:solidFill>
                  <a:ea typeface="Candara" charset="0"/>
                  <a:cs typeface="Candara" charset="0"/>
                </a:rPr>
                <a:t>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5BC851-AD38-D844-8216-0FCCB20E89B2}"/>
                </a:ext>
              </a:extLst>
            </p:cNvPr>
            <p:cNvSpPr txBox="1"/>
            <p:nvPr/>
          </p:nvSpPr>
          <p:spPr>
            <a:xfrm>
              <a:off x="4175856" y="5208868"/>
              <a:ext cx="2966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274309" defTabSz="914363">
                <a:buClr>
                  <a:srgbClr val="CB0101"/>
                </a:buClr>
              </a:pPr>
              <a:r>
                <a:rPr lang="en-US" b="1" dirty="0">
                  <a:solidFill>
                    <a:srgbClr val="FF0000"/>
                  </a:solidFill>
                  <a:ea typeface="Candara" charset="0"/>
                  <a:cs typeface="Candara" charset="0"/>
                </a:rPr>
                <a:t>total # pay periods in the FY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B76A2A-E293-6748-8A3B-4F55AF89CA4E}"/>
                </a:ext>
              </a:extLst>
            </p:cNvPr>
            <p:cNvCxnSpPr>
              <a:cxnSpLocks/>
            </p:cNvCxnSpPr>
            <p:nvPr/>
          </p:nvCxnSpPr>
          <p:spPr>
            <a:xfrm>
              <a:off x="4063923" y="5208868"/>
              <a:ext cx="3000521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5C9630-95E1-6C49-B38F-9F02D55A07E4}"/>
                </a:ext>
              </a:extLst>
            </p:cNvPr>
            <p:cNvSpPr txBox="1"/>
            <p:nvPr/>
          </p:nvSpPr>
          <p:spPr>
            <a:xfrm>
              <a:off x="542535" y="4133542"/>
              <a:ext cx="4155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And that should give you the same result:</a:t>
              </a: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1BDC0271-9D3C-3B4B-A437-8F9D300A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76" y="292163"/>
            <a:ext cx="3820950" cy="447597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   HELP ME WITH MY ADR!</a:t>
            </a:r>
          </a:p>
        </p:txBody>
      </p:sp>
    </p:spTree>
    <p:extLst>
      <p:ext uri="{BB962C8B-B14F-4D97-AF65-F5344CB8AC3E}">
        <p14:creationId xmlns:p14="http://schemas.microsoft.com/office/powerpoint/2010/main" val="209019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A4A7DD-AEB8-5C43-861B-0F909CD872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64010" y="6406334"/>
            <a:ext cx="520255" cy="365125"/>
          </a:xfrm>
        </p:spPr>
        <p:txBody>
          <a:bodyPr/>
          <a:lstStyle/>
          <a:p>
            <a:fld id="{62D578B2-D0BD-4848-8B4D-9491C95B63CE}" type="slidenum">
              <a:rPr lang="en-US" smtClean="0"/>
              <a:t>4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CB6A73-E5E5-154B-AD08-3B74CBBCF5DD}"/>
              </a:ext>
            </a:extLst>
          </p:cNvPr>
          <p:cNvSpPr txBox="1"/>
          <p:nvPr/>
        </p:nvSpPr>
        <p:spPr>
          <a:xfrm>
            <a:off x="348976" y="816853"/>
            <a:ext cx="26201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Extra tips</a:t>
            </a:r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1BDC0271-9D3C-3B4B-A437-8F9D300A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76" y="292163"/>
            <a:ext cx="3820950" cy="447597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   HELP ME WITH MY ADR!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91AED-C71E-C34C-9384-987EE49944B9}"/>
              </a:ext>
            </a:extLst>
          </p:cNvPr>
          <p:cNvSpPr txBox="1"/>
          <p:nvPr/>
        </p:nvSpPr>
        <p:spPr>
          <a:xfrm>
            <a:off x="347380" y="1263278"/>
            <a:ext cx="821663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cost sharing column </a:t>
            </a:r>
            <a:r>
              <a:rPr lang="en-US" dirty="0"/>
              <a:t>dollars amounts should add up to $0, considering that all your mandatory cost sharing amounts should come from a discretionary fund (and not a federal fund) and that should be clear. (See arrow 1 on the ADR example on slide 5) 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US" dirty="0"/>
              <a:t>Make sure that the % indicated in the “</a:t>
            </a:r>
            <a:r>
              <a:rPr lang="en-US" dirty="0" err="1"/>
              <a:t>Adj</a:t>
            </a:r>
            <a:r>
              <a:rPr lang="en-US" dirty="0"/>
              <a:t> % age” column is not below the minimum effort that the PI should be reporting to the NIH based on the calculation “salary wage / NIH salary cap”. (See arrow 2 on the ADR example on slide 5).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US" dirty="0"/>
              <a:t>Your last </a:t>
            </a:r>
            <a:r>
              <a:rPr lang="en-US" dirty="0" err="1"/>
              <a:t>Adj</a:t>
            </a:r>
            <a:r>
              <a:rPr lang="en-US" dirty="0"/>
              <a:t>% age column should add up to </a:t>
            </a:r>
            <a:r>
              <a:rPr lang="en-US" b="1" dirty="0"/>
              <a:t>100%</a:t>
            </a:r>
            <a:r>
              <a:rPr lang="en-US" dirty="0"/>
              <a:t> (See arrow 3 on the ADR example on slide 5).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US" dirty="0"/>
              <a:t>For </a:t>
            </a:r>
            <a:r>
              <a:rPr lang="en-US" b="1" dirty="0"/>
              <a:t>effort compliance</a:t>
            </a:r>
            <a:r>
              <a:rPr lang="en-US" dirty="0"/>
              <a:t>, your faculty members absolutely need to have at LEAST 2% effort paid from a fund, or even 10% if they are chairman, as per our Effort policy. (See arrow 4 on the ADR example on slide 5) 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US" dirty="0"/>
              <a:t>If your faculty did some </a:t>
            </a:r>
            <a:r>
              <a:rPr lang="en-US" b="1" dirty="0"/>
              <a:t>Voluntary cost sharing </a:t>
            </a:r>
            <a:r>
              <a:rPr lang="en-US" dirty="0"/>
              <a:t>( by charging the whole cost of their effort to a discretionary fund) you need to add a line with that information (See arrow 5 on the ADR example on slide 5) 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73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A4A7DD-AEB8-5C43-861B-0F909CD872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64010" y="6406334"/>
            <a:ext cx="520255" cy="365125"/>
          </a:xfrm>
        </p:spPr>
        <p:txBody>
          <a:bodyPr/>
          <a:lstStyle/>
          <a:p>
            <a:fld id="{62D578B2-D0BD-4848-8B4D-9491C95B63CE}" type="slidenum">
              <a:rPr lang="en-US" smtClean="0"/>
              <a:t>5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CB6A73-E5E5-154B-AD08-3B74CBBCF5DD}"/>
              </a:ext>
            </a:extLst>
          </p:cNvPr>
          <p:cNvSpPr txBox="1"/>
          <p:nvPr/>
        </p:nvSpPr>
        <p:spPr>
          <a:xfrm>
            <a:off x="348976" y="1383204"/>
            <a:ext cx="84124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How your ADR can look</a:t>
            </a:r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1BDC0271-9D3C-3B4B-A437-8F9D300A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76" y="292163"/>
            <a:ext cx="3820950" cy="447597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   HELP ME WITH MY ADR!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1891C4-BE27-3548-A1EE-1B80A3762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68" y="2162395"/>
            <a:ext cx="8365787" cy="2950329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FCC7A43A-3AEC-1B49-A3AA-E2CB08047AAE}"/>
              </a:ext>
            </a:extLst>
          </p:cNvPr>
          <p:cNvSpPr/>
          <p:nvPr/>
        </p:nvSpPr>
        <p:spPr>
          <a:xfrm>
            <a:off x="246434" y="3372256"/>
            <a:ext cx="492868" cy="4150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9D62A44B-740A-A04F-AF01-6022F3BE4CD2}"/>
              </a:ext>
            </a:extLst>
          </p:cNvPr>
          <p:cNvSpPr/>
          <p:nvPr/>
        </p:nvSpPr>
        <p:spPr>
          <a:xfrm>
            <a:off x="7341141" y="4929601"/>
            <a:ext cx="408561" cy="55328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B945694B-0E3A-9648-AC5D-A1A0EA1A8570}"/>
              </a:ext>
            </a:extLst>
          </p:cNvPr>
          <p:cNvSpPr/>
          <p:nvPr/>
        </p:nvSpPr>
        <p:spPr>
          <a:xfrm>
            <a:off x="8099898" y="4929601"/>
            <a:ext cx="408561" cy="55328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BD2C6159-2D50-2A41-99C7-811465130202}"/>
              </a:ext>
            </a:extLst>
          </p:cNvPr>
          <p:cNvSpPr/>
          <p:nvPr/>
        </p:nvSpPr>
        <p:spPr>
          <a:xfrm>
            <a:off x="8564010" y="2470825"/>
            <a:ext cx="439618" cy="39373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" name="Left Arrow 14">
            <a:extLst>
              <a:ext uri="{FF2B5EF4-FFF2-40B4-BE49-F238E27FC236}">
                <a16:creationId xmlns:a16="http://schemas.microsoft.com/office/drawing/2014/main" id="{62AEA711-DB1B-F041-89AB-317D5FB71DF4}"/>
              </a:ext>
            </a:extLst>
          </p:cNvPr>
          <p:cNvSpPr/>
          <p:nvPr/>
        </p:nvSpPr>
        <p:spPr>
          <a:xfrm>
            <a:off x="8541571" y="3274421"/>
            <a:ext cx="439618" cy="39373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B2BB7B0A-8BD5-2344-93AC-A26D61B4E871}"/>
              </a:ext>
            </a:extLst>
          </p:cNvPr>
          <p:cNvSpPr/>
          <p:nvPr/>
        </p:nvSpPr>
        <p:spPr>
          <a:xfrm>
            <a:off x="8592030" y="2920761"/>
            <a:ext cx="439618" cy="39373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E78C8572-063E-B549-8684-144F96A6A6B5}"/>
              </a:ext>
            </a:extLst>
          </p:cNvPr>
          <p:cNvSpPr/>
          <p:nvPr/>
        </p:nvSpPr>
        <p:spPr>
          <a:xfrm>
            <a:off x="794042" y="5199701"/>
            <a:ext cx="439618" cy="39373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328241-210E-F945-BBCA-B76F213DA6F8}"/>
              </a:ext>
            </a:extLst>
          </p:cNvPr>
          <p:cNvSpPr txBox="1"/>
          <p:nvPr/>
        </p:nvSpPr>
        <p:spPr>
          <a:xfrm>
            <a:off x="1301100" y="5224106"/>
            <a:ext cx="3034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$36,155.13 / $184,200 = 19.628 %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3418F5-13E2-834E-81B6-35DACE6637D1}"/>
              </a:ext>
            </a:extLst>
          </p:cNvPr>
          <p:cNvSpPr txBox="1"/>
          <p:nvPr/>
        </p:nvSpPr>
        <p:spPr>
          <a:xfrm>
            <a:off x="1659229" y="5526254"/>
            <a:ext cx="34092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Because </a:t>
            </a:r>
          </a:p>
          <a:p>
            <a:r>
              <a:rPr lang="en-US" sz="1400" dirty="0"/>
              <a:t>NIH Salary cap until 01/09/2016 = $ 183,300</a:t>
            </a:r>
          </a:p>
          <a:p>
            <a:r>
              <a:rPr lang="en-US" sz="1400" dirty="0"/>
              <a:t>NIH salary cap after 01/10/2016 = $185,100</a:t>
            </a:r>
          </a:p>
          <a:p>
            <a:r>
              <a:rPr lang="en-US" sz="1400" dirty="0"/>
              <a:t>average on the FY 16 = $184,200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5530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resentation PPT-122216-for ETRA">
  <a:themeElements>
    <a:clrScheme name="Weill Cornell Medicine">
      <a:dk1>
        <a:srgbClr val="2D2E2D"/>
      </a:dk1>
      <a:lt1>
        <a:sysClr val="window" lastClr="FFFFFF"/>
      </a:lt1>
      <a:dk2>
        <a:srgbClr val="A20815"/>
      </a:dk2>
      <a:lt2>
        <a:srgbClr val="EFEEED"/>
      </a:lt2>
      <a:accent1>
        <a:srgbClr val="A20815"/>
      </a:accent1>
      <a:accent2>
        <a:srgbClr val="C23019"/>
      </a:accent2>
      <a:accent3>
        <a:srgbClr val="E0621B"/>
      </a:accent3>
      <a:accent4>
        <a:srgbClr val="FEBD22"/>
      </a:accent4>
      <a:accent5>
        <a:srgbClr val="8D8E8D"/>
      </a:accent5>
      <a:accent6>
        <a:srgbClr val="CECFCD"/>
      </a:accent6>
      <a:hlink>
        <a:srgbClr val="272727"/>
      </a:hlink>
      <a:folHlink>
        <a:srgbClr val="2727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presentation PPT-122216-for ETRA" id="{77034F1B-4665-CF4F-B0C0-69B737BA022F}" vid="{C8FD3144-9451-5147-9D02-8320E081EF30}"/>
    </a:ext>
  </a:extLst>
</a:theme>
</file>

<file path=ppt/theme/theme2.xml><?xml version="1.0" encoding="utf-8"?>
<a:theme xmlns:a="http://schemas.openxmlformats.org/drawingml/2006/main" name="PPT template to use-Dec 2016">
  <a:themeElements>
    <a:clrScheme name="Weill Cornell Medicine">
      <a:dk1>
        <a:srgbClr val="2D2E2D"/>
      </a:dk1>
      <a:lt1>
        <a:sysClr val="window" lastClr="FFFFFF"/>
      </a:lt1>
      <a:dk2>
        <a:srgbClr val="A20815"/>
      </a:dk2>
      <a:lt2>
        <a:srgbClr val="EFEEED"/>
      </a:lt2>
      <a:accent1>
        <a:srgbClr val="A20815"/>
      </a:accent1>
      <a:accent2>
        <a:srgbClr val="C23019"/>
      </a:accent2>
      <a:accent3>
        <a:srgbClr val="E0621B"/>
      </a:accent3>
      <a:accent4>
        <a:srgbClr val="FEBD22"/>
      </a:accent4>
      <a:accent5>
        <a:srgbClr val="8D8E8D"/>
      </a:accent5>
      <a:accent6>
        <a:srgbClr val="CECFCD"/>
      </a:accent6>
      <a:hlink>
        <a:srgbClr val="272727"/>
      </a:hlink>
      <a:folHlink>
        <a:srgbClr val="2727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 to use-Dec 2016" id="{6E648884-FA69-8F4B-88F2-410D0FCD05C2}" vid="{CC3746D4-A85F-BE4E-BE89-D343C5087F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presentation PPT-122216-for ETRA</Template>
  <TotalTime>73</TotalTime>
  <Words>536</Words>
  <Application>Microsoft Macintosh PowerPoint</Application>
  <PresentationFormat>On-screen Show (4:3)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Candara</vt:lpstr>
      <vt:lpstr>Lucida Grande</vt:lpstr>
      <vt:lpstr>Template presentation PPT-122216-for ETRA</vt:lpstr>
      <vt:lpstr>PPT template to use-Dec 2016</vt:lpstr>
      <vt:lpstr>   HELP ME WITH MY ADR!</vt:lpstr>
      <vt:lpstr>PowerPoint Presentation</vt:lpstr>
      <vt:lpstr>   HELP ME WITH MY ADR!</vt:lpstr>
      <vt:lpstr>   HELP ME WITH MY ADR!</vt:lpstr>
      <vt:lpstr>   HELP ME WITH MY ADR!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ME WITH MY ADR!</dc:title>
  <dc:creator>Helene Brazier-Mitouart</dc:creator>
  <cp:lastModifiedBy>Helene Brazier-Mitouart</cp:lastModifiedBy>
  <cp:revision>12</cp:revision>
  <cp:lastPrinted>2018-10-09T17:45:32Z</cp:lastPrinted>
  <dcterms:created xsi:type="dcterms:W3CDTF">2018-10-09T16:26:28Z</dcterms:created>
  <dcterms:modified xsi:type="dcterms:W3CDTF">2018-10-09T17:50:55Z</dcterms:modified>
</cp:coreProperties>
</file>