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 id="2147483721" r:id="rId2"/>
  </p:sldMasterIdLst>
  <p:notesMasterIdLst>
    <p:notesMasterId r:id="rId21"/>
  </p:notesMasterIdLst>
  <p:handoutMasterIdLst>
    <p:handoutMasterId r:id="rId22"/>
  </p:handoutMasterIdLst>
  <p:sldIdLst>
    <p:sldId id="467" r:id="rId3"/>
    <p:sldId id="488" r:id="rId4"/>
    <p:sldId id="515" r:id="rId5"/>
    <p:sldId id="516" r:id="rId6"/>
    <p:sldId id="517" r:id="rId7"/>
    <p:sldId id="508" r:id="rId8"/>
    <p:sldId id="509" r:id="rId9"/>
    <p:sldId id="463" r:id="rId10"/>
    <p:sldId id="491" r:id="rId11"/>
    <p:sldId id="503" r:id="rId12"/>
    <p:sldId id="493" r:id="rId13"/>
    <p:sldId id="551" r:id="rId14"/>
    <p:sldId id="538" r:id="rId15"/>
    <p:sldId id="539" r:id="rId16"/>
    <p:sldId id="543" r:id="rId17"/>
    <p:sldId id="545" r:id="rId18"/>
    <p:sldId id="549" r:id="rId19"/>
    <p:sldId id="550" r:id="rId20"/>
  </p:sldIdLst>
  <p:sldSz cx="9144000" cy="6858000" type="letter"/>
  <p:notesSz cx="9309100" cy="7023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orient="horz" pos="3408">
          <p15:clr>
            <a:srgbClr val="A4A3A4"/>
          </p15:clr>
        </p15:guide>
        <p15:guide id="3" orient="horz" pos="912">
          <p15:clr>
            <a:srgbClr val="A4A3A4"/>
          </p15:clr>
        </p15:guide>
        <p15:guide id="4" pos="5472">
          <p15:clr>
            <a:srgbClr val="A4A3A4"/>
          </p15:clr>
        </p15:guide>
        <p15:guide id="5" pos="2832">
          <p15:clr>
            <a:srgbClr val="A4A3A4"/>
          </p15:clr>
        </p15:guide>
        <p15:guide id="6" pos="288">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1DF"/>
    <a:srgbClr val="E28432"/>
    <a:srgbClr val="00A4DE"/>
    <a:srgbClr val="F5C417"/>
    <a:srgbClr val="8C8C8C"/>
    <a:srgbClr val="4E868E"/>
    <a:srgbClr val="000000"/>
    <a:srgbClr val="B32020"/>
    <a:srgbClr val="0060A5"/>
    <a:srgbClr val="006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4" autoAdjust="0"/>
    <p:restoredTop sz="71263" autoAdjust="0"/>
  </p:normalViewPr>
  <p:slideViewPr>
    <p:cSldViewPr>
      <p:cViewPr varScale="1">
        <p:scale>
          <a:sx n="129" d="100"/>
          <a:sy n="129" d="100"/>
        </p:scale>
        <p:origin x="2568" y="120"/>
      </p:cViewPr>
      <p:guideLst>
        <p:guide orient="horz" pos="336"/>
        <p:guide orient="horz" pos="3408"/>
        <p:guide orient="horz" pos="912"/>
        <p:guide pos="5472"/>
        <p:guide pos="2832"/>
        <p:guide pos="28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53" d="100"/>
          <a:sy n="53" d="100"/>
        </p:scale>
        <p:origin x="-359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c2021\AppData\Local\Microsoft\Windows\Temporary%20Internet%20Files\Content.Outlook\RR4QQ276\SafetyAdvisorAssignment_LabReg-byMonth%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86224936168692"/>
          <c:y val="3.6739384451381425E-2"/>
          <c:w val="0.71805824271966001"/>
          <c:h val="0.74752425004285061"/>
        </c:manualLayout>
      </c:layout>
      <c:barChart>
        <c:barDir val="col"/>
        <c:grouping val="clustered"/>
        <c:varyColors val="0"/>
        <c:ser>
          <c:idx val="1"/>
          <c:order val="1"/>
          <c:tx>
            <c:strRef>
              <c:f>'PI Graph'!$C$1</c:f>
              <c:strCache>
                <c:ptCount val="1"/>
                <c:pt idx="0">
                  <c:v>EHS (Chemical)</c:v>
                </c:pt>
              </c:strCache>
            </c:strRef>
          </c:tx>
          <c:spPr>
            <a:solidFill>
              <a:srgbClr val="00A4DE"/>
            </a:solidFill>
            <a:ln>
              <a:noFill/>
            </a:ln>
            <a:effectLst/>
          </c:spPr>
          <c:invertIfNegative val="0"/>
          <c:cat>
            <c:strRef>
              <c:f>'PI Graph'!$A$2:$A$13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'PI Graph'!$C$2:$C$13</c:f>
              <c:numCache>
                <c:formatCode>General</c:formatCode>
                <c:ptCount val="12"/>
                <c:pt idx="0">
                  <c:v>27</c:v>
                </c:pt>
                <c:pt idx="1">
                  <c:v>43</c:v>
                </c:pt>
                <c:pt idx="2">
                  <c:v>34</c:v>
                </c:pt>
                <c:pt idx="3">
                  <c:v>31</c:v>
                </c:pt>
                <c:pt idx="4">
                  <c:v>22</c:v>
                </c:pt>
                <c:pt idx="5">
                  <c:v>20</c:v>
                </c:pt>
                <c:pt idx="6">
                  <c:v>13</c:v>
                </c:pt>
                <c:pt idx="7">
                  <c:v>30</c:v>
                </c:pt>
                <c:pt idx="8">
                  <c:v>10</c:v>
                </c:pt>
                <c:pt idx="9">
                  <c:v>14</c:v>
                </c:pt>
                <c:pt idx="10">
                  <c:v>13</c:v>
                </c:pt>
                <c:pt idx="11">
                  <c:v>19</c:v>
                </c:pt>
              </c:numCache>
            </c:numRef>
          </c:val>
        </c:ser>
        <c:ser>
          <c:idx val="2"/>
          <c:order val="2"/>
          <c:tx>
            <c:strRef>
              <c:f>'PI Graph'!$D$1</c:f>
              <c:strCache>
                <c:ptCount val="1"/>
                <c:pt idx="0">
                  <c:v>IBC (Biosafety)</c:v>
                </c:pt>
              </c:strCache>
            </c:strRef>
          </c:tx>
          <c:spPr>
            <a:solidFill>
              <a:srgbClr val="E28432"/>
            </a:solidFill>
            <a:ln>
              <a:noFill/>
            </a:ln>
            <a:effectLst/>
          </c:spPr>
          <c:invertIfNegative val="0"/>
          <c:cat>
            <c:strRef>
              <c:f>'PI Graph'!$A$2:$A$13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'PI Graph'!$D$2:$D$13</c:f>
              <c:numCache>
                <c:formatCode>General</c:formatCode>
                <c:ptCount val="12"/>
                <c:pt idx="0">
                  <c:v>20</c:v>
                </c:pt>
                <c:pt idx="1">
                  <c:v>38</c:v>
                </c:pt>
                <c:pt idx="2">
                  <c:v>18</c:v>
                </c:pt>
                <c:pt idx="3">
                  <c:v>23</c:v>
                </c:pt>
                <c:pt idx="4">
                  <c:v>10</c:v>
                </c:pt>
                <c:pt idx="5">
                  <c:v>14</c:v>
                </c:pt>
                <c:pt idx="6">
                  <c:v>9</c:v>
                </c:pt>
                <c:pt idx="7">
                  <c:v>26</c:v>
                </c:pt>
                <c:pt idx="8">
                  <c:v>7</c:v>
                </c:pt>
                <c:pt idx="9">
                  <c:v>11</c:v>
                </c:pt>
                <c:pt idx="10">
                  <c:v>10</c:v>
                </c:pt>
                <c:pt idx="11">
                  <c:v>17</c:v>
                </c:pt>
              </c:numCache>
            </c:numRef>
          </c:val>
        </c:ser>
        <c:ser>
          <c:idx val="3"/>
          <c:order val="3"/>
          <c:tx>
            <c:strRef>
              <c:f>'PI Graph'!$E$1</c:f>
              <c:strCache>
                <c:ptCount val="1"/>
                <c:pt idx="0">
                  <c:v>RSC (Radiation)</c:v>
                </c:pt>
              </c:strCache>
            </c:strRef>
          </c:tx>
          <c:spPr>
            <a:solidFill>
              <a:srgbClr val="FFFF00"/>
            </a:solidFill>
            <a:ln>
              <a:solidFill>
                <a:schemeClr val="bg1"/>
              </a:solidFill>
            </a:ln>
            <a:effectLst/>
          </c:spPr>
          <c:invertIfNegative val="0"/>
          <c:cat>
            <c:strRef>
              <c:f>'PI Graph'!$A$2:$A$13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'PI Graph'!$E$2:$E$13</c:f>
              <c:numCache>
                <c:formatCode>General</c:formatCode>
                <c:ptCount val="12"/>
                <c:pt idx="0">
                  <c:v>4</c:v>
                </c:pt>
                <c:pt idx="1">
                  <c:v>10</c:v>
                </c:pt>
                <c:pt idx="2">
                  <c:v>3</c:v>
                </c:pt>
                <c:pt idx="3">
                  <c:v>6</c:v>
                </c:pt>
                <c:pt idx="4">
                  <c:v>3</c:v>
                </c:pt>
                <c:pt idx="5">
                  <c:v>3</c:v>
                </c:pt>
                <c:pt idx="6">
                  <c:v>5</c:v>
                </c:pt>
                <c:pt idx="7">
                  <c:v>5</c:v>
                </c:pt>
                <c:pt idx="8">
                  <c:v>3</c:v>
                </c:pt>
                <c:pt idx="9">
                  <c:v>8</c:v>
                </c:pt>
                <c:pt idx="10">
                  <c:v>0</c:v>
                </c:pt>
                <c:pt idx="11">
                  <c:v>2</c:v>
                </c:pt>
              </c:numCache>
            </c:numRef>
          </c:val>
        </c:ser>
        <c:dLbls>
          <c:showLegendKey val="0"/>
          <c:showVal val="0"/>
          <c:showCatName val="0"/>
          <c:showSerName val="0"/>
          <c:showPercent val="0"/>
          <c:showBubbleSize val="0"/>
        </c:dLbls>
        <c:gapWidth val="219"/>
        <c:axId val="159055608"/>
        <c:axId val="159202160"/>
      </c:barChart>
      <c:lineChart>
        <c:grouping val="standard"/>
        <c:varyColors val="0"/>
        <c:ser>
          <c:idx val="0"/>
          <c:order val="0"/>
          <c:tx>
            <c:strRef>
              <c:f>'PI Graph'!$B$1</c:f>
              <c:strCache>
                <c:ptCount val="1"/>
                <c:pt idx="0">
                  <c:v>Total # Floor </c:v>
                </c:pt>
              </c:strCache>
            </c:strRef>
          </c:tx>
          <c:spPr>
            <a:ln w="28575" cap="rnd">
              <a:solidFill>
                <a:srgbClr val="FFC000"/>
              </a:solidFill>
              <a:round/>
            </a:ln>
            <a:effectLst/>
          </c:spPr>
          <c:marker>
            <c:symbol val="none"/>
          </c:marker>
          <c:dLbls>
            <c:dLbl>
              <c:idx val="1"/>
              <c:layout>
                <c:manualLayout>
                  <c:x val="-1.1217855409995148E-2"/>
                  <c:y val="-6.59188493132920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862688015526513E-2"/>
                  <c:y val="-9.16526684146752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099466278505723E-2"/>
                  <c:y val="-8.20024862516565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15875">
                <a:solidFill>
                  <a:srgbClr val="FFC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 Graph'!$A$2:$A$13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'PI Graph'!$B$2:$B$13</c:f>
              <c:numCache>
                <c:formatCode>General</c:formatCode>
                <c:ptCount val="12"/>
                <c:pt idx="0">
                  <c:v>8</c:v>
                </c:pt>
                <c:pt idx="1">
                  <c:v>9</c:v>
                </c:pt>
                <c:pt idx="2">
                  <c:v>10</c:v>
                </c:pt>
                <c:pt idx="3">
                  <c:v>9</c:v>
                </c:pt>
                <c:pt idx="4">
                  <c:v>9</c:v>
                </c:pt>
                <c:pt idx="5">
                  <c:v>9</c:v>
                </c:pt>
                <c:pt idx="6">
                  <c:v>4</c:v>
                </c:pt>
                <c:pt idx="7">
                  <c:v>9</c:v>
                </c:pt>
                <c:pt idx="8">
                  <c:v>4</c:v>
                </c:pt>
                <c:pt idx="9">
                  <c:v>5</c:v>
                </c:pt>
                <c:pt idx="10">
                  <c:v>6</c:v>
                </c:pt>
                <c:pt idx="11">
                  <c:v>6</c:v>
                </c:pt>
              </c:numCache>
            </c:numRef>
          </c:val>
          <c:smooth val="0"/>
        </c:ser>
        <c:dLbls>
          <c:showLegendKey val="0"/>
          <c:showVal val="0"/>
          <c:showCatName val="0"/>
          <c:showSerName val="0"/>
          <c:showPercent val="0"/>
          <c:showBubbleSize val="0"/>
        </c:dLbls>
        <c:marker val="1"/>
        <c:smooth val="0"/>
        <c:axId val="157583064"/>
        <c:axId val="156432328"/>
      </c:lineChart>
      <c:catAx>
        <c:axId val="15905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02160"/>
        <c:crosses val="autoZero"/>
        <c:auto val="1"/>
        <c:lblAlgn val="ctr"/>
        <c:lblOffset val="100"/>
        <c:noMultiLvlLbl val="0"/>
      </c:catAx>
      <c:valAx>
        <c:axId val="15920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r>
                  <a:rPr lang="en-US" sz="1100" b="0" i="0" baseline="0" dirty="0" smtClean="0">
                    <a:effectLst/>
                  </a:rPr>
                  <a:t>Principal Investigators Inspected</a:t>
                </a:r>
                <a:endParaRPr lang="en-US" sz="1100" baseline="0" dirty="0">
                  <a:effectLst/>
                </a:endParaRPr>
              </a:p>
            </c:rich>
          </c:tx>
          <c:layout>
            <c:manualLayout>
              <c:xMode val="edge"/>
              <c:yMode val="edge"/>
              <c:x val="0.1016944310532612"/>
              <c:y val="0.19495908645254484"/>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055608"/>
        <c:crosses val="autoZero"/>
        <c:crossBetween val="between"/>
      </c:valAx>
      <c:valAx>
        <c:axId val="156432328"/>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r>
                  <a:rPr lang="en-US" sz="1100" dirty="0" smtClean="0">
                    <a:solidFill>
                      <a:schemeClr val="bg1">
                        <a:lumMod val="50000"/>
                      </a:schemeClr>
                    </a:solidFill>
                  </a:rPr>
                  <a:t>Floors Inspected</a:t>
                </a:r>
                <a:endParaRPr lang="en-US" sz="1100" dirty="0">
                  <a:solidFill>
                    <a:schemeClr val="bg1">
                      <a:lumMod val="50000"/>
                    </a:schemeClr>
                  </a:solidFill>
                </a:endParaRPr>
              </a:p>
            </c:rich>
          </c:tx>
          <c:layout>
            <c:manualLayout>
              <c:xMode val="edge"/>
              <c:yMode val="edge"/>
              <c:x val="0.95192743764172338"/>
              <c:y val="0.3034673155684106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83064"/>
        <c:crosses val="max"/>
        <c:crossBetween val="between"/>
      </c:valAx>
      <c:catAx>
        <c:axId val="157583064"/>
        <c:scaling>
          <c:orientation val="minMax"/>
        </c:scaling>
        <c:delete val="1"/>
        <c:axPos val="b"/>
        <c:numFmt formatCode="General" sourceLinked="1"/>
        <c:majorTickMark val="out"/>
        <c:minorTickMark val="none"/>
        <c:tickLblPos val="nextTo"/>
        <c:crossAx val="15643232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Pt>
            <c:idx val="2"/>
            <c:invertIfNegative val="0"/>
            <c:bubble3D val="0"/>
            <c:spPr>
              <a:solidFill>
                <a:srgbClr val="92D050"/>
              </a:solidFill>
              <a:ln>
                <a:noFill/>
              </a:ln>
              <a:effectLst/>
            </c:spPr>
          </c:dPt>
          <c:dPt>
            <c:idx val="3"/>
            <c:invertIfNegative val="0"/>
            <c:bubble3D val="0"/>
            <c:spPr>
              <a:solidFill>
                <a:srgbClr val="92D050"/>
              </a:solidFill>
              <a:ln>
                <a:noFill/>
              </a:ln>
              <a:effectLst/>
            </c:spPr>
          </c:dPt>
          <c:dPt>
            <c:idx val="4"/>
            <c:invertIfNegative val="0"/>
            <c:bubble3D val="0"/>
            <c:spPr>
              <a:solidFill>
                <a:srgbClr val="92D050"/>
              </a:solidFill>
              <a:ln>
                <a:noFill/>
              </a:ln>
              <a:effectLst/>
            </c:spPr>
          </c:dPt>
          <c:dPt>
            <c:idx val="5"/>
            <c:invertIfNegative val="0"/>
            <c:bubble3D val="0"/>
            <c:spPr>
              <a:solidFill>
                <a:srgbClr val="92D050"/>
              </a:solidFill>
              <a:ln>
                <a:noFill/>
              </a:ln>
              <a:effectLst/>
            </c:spPr>
          </c:dPt>
          <c:dPt>
            <c:idx val="6"/>
            <c:invertIfNegative val="0"/>
            <c:bubble3D val="0"/>
            <c:spPr>
              <a:solidFill>
                <a:srgbClr val="92D050"/>
              </a:solidFill>
              <a:ln>
                <a:noFill/>
              </a:ln>
              <a:effectLst/>
            </c:spPr>
          </c:dPt>
          <c:dPt>
            <c:idx val="7"/>
            <c:invertIfNegative val="0"/>
            <c:bubble3D val="0"/>
            <c:spPr>
              <a:solidFill>
                <a:srgbClr val="8BB1DF"/>
              </a:solidFill>
              <a:ln>
                <a:noFill/>
              </a:ln>
              <a:effectLst/>
            </c:spPr>
          </c:dPt>
          <c:dPt>
            <c:idx val="8"/>
            <c:invertIfNegative val="0"/>
            <c:bubble3D val="0"/>
            <c:spPr>
              <a:solidFill>
                <a:srgbClr val="8BB1DF"/>
              </a:solidFill>
              <a:ln>
                <a:noFill/>
              </a:ln>
              <a:effectLst/>
            </c:spPr>
          </c:dPt>
          <c:dPt>
            <c:idx val="9"/>
            <c:invertIfNegative val="0"/>
            <c:bubble3D val="0"/>
            <c:spPr>
              <a:solidFill>
                <a:srgbClr val="8BB1DF"/>
              </a:solidFill>
              <a:ln>
                <a:noFill/>
              </a:ln>
              <a:effectLst/>
            </c:spPr>
          </c:dPt>
          <c:dPt>
            <c:idx val="10"/>
            <c:invertIfNegative val="0"/>
            <c:bubble3D val="0"/>
            <c:spPr>
              <a:solidFill>
                <a:srgbClr val="FFC000"/>
              </a:solidFill>
              <a:ln>
                <a:noFill/>
              </a:ln>
              <a:effectLst/>
            </c:spPr>
          </c:dPt>
          <c:dPt>
            <c:idx val="11"/>
            <c:invertIfNegative val="0"/>
            <c:bubble3D val="0"/>
            <c:spPr>
              <a:solidFill>
                <a:srgbClr val="FFC000"/>
              </a:solidFill>
              <a:ln>
                <a:noFill/>
              </a:ln>
              <a:effectLst/>
            </c:spPr>
          </c:dPt>
          <c:dPt>
            <c:idx val="12"/>
            <c:invertIfNegative val="0"/>
            <c:bubble3D val="0"/>
            <c:spPr>
              <a:solidFill>
                <a:srgbClr val="FFC000"/>
              </a:solidFill>
              <a:ln>
                <a:noFill/>
              </a:ln>
              <a:effectLst/>
            </c:spPr>
          </c:dPt>
          <c:dPt>
            <c:idx val="13"/>
            <c:invertIfNegative val="0"/>
            <c:bubble3D val="0"/>
            <c:spPr>
              <a:solidFill>
                <a:srgbClr val="FFC000"/>
              </a:solidFill>
              <a:ln>
                <a:noFill/>
              </a:ln>
              <a:effectLst/>
            </c:spPr>
          </c:dPt>
          <c:dPt>
            <c:idx val="14"/>
            <c:invertIfNegative val="0"/>
            <c:bubble3D val="0"/>
            <c:spPr>
              <a:solidFill>
                <a:srgbClr val="FFFF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 Inspections Completed</c:v>
                </c:pt>
                <c:pt idx="1">
                  <c:v>Inspection Completed - No Issues</c:v>
                </c:pt>
                <c:pt idx="2">
                  <c:v>Expired Safety Training</c:v>
                </c:pt>
                <c:pt idx="3">
                  <c:v>Food or Drink in Lab</c:v>
                </c:pt>
                <c:pt idx="4">
                  <c:v>Laboratory Coat not Worn</c:v>
                </c:pt>
                <c:pt idx="5">
                  <c:v>Waste not in Secondary Containment</c:v>
                </c:pt>
                <c:pt idx="6">
                  <c:v>Lab Doors proped Open </c:v>
                </c:pt>
                <c:pt idx="7">
                  <c:v>Chemicals not Labeled</c:v>
                </c:pt>
                <c:pt idx="8">
                  <c:v>High Hazard Operating Procedures- Needed</c:v>
                </c:pt>
                <c:pt idx="9">
                  <c:v>Chemical Storage - Under Sink</c:v>
                </c:pt>
                <c:pt idx="10">
                  <c:v>Sharps Container OverFilled</c:v>
                </c:pt>
                <c:pt idx="11">
                  <c:v>Biohazard Labeling</c:v>
                </c:pt>
                <c:pt idx="12">
                  <c:v>Vacuum Lines Unprotected</c:v>
                </c:pt>
                <c:pt idx="13">
                  <c:v>Biosafety Cabinet Certification Expired</c:v>
                </c:pt>
                <c:pt idx="14">
                  <c:v>Incomplete Wipe Tests</c:v>
                </c:pt>
              </c:strCache>
            </c:strRef>
          </c:cat>
          <c:val>
            <c:numRef>
              <c:f>Sheet1!$B$2:$B$16</c:f>
              <c:numCache>
                <c:formatCode>General</c:formatCode>
                <c:ptCount val="15"/>
                <c:pt idx="0">
                  <c:v>282</c:v>
                </c:pt>
                <c:pt idx="1">
                  <c:v>64</c:v>
                </c:pt>
                <c:pt idx="2">
                  <c:v>101</c:v>
                </c:pt>
                <c:pt idx="3">
                  <c:v>67</c:v>
                </c:pt>
                <c:pt idx="4">
                  <c:v>47</c:v>
                </c:pt>
                <c:pt idx="5">
                  <c:v>21</c:v>
                </c:pt>
                <c:pt idx="6">
                  <c:v>18</c:v>
                </c:pt>
                <c:pt idx="7">
                  <c:v>52</c:v>
                </c:pt>
                <c:pt idx="8">
                  <c:v>37</c:v>
                </c:pt>
                <c:pt idx="9">
                  <c:v>20</c:v>
                </c:pt>
                <c:pt idx="10">
                  <c:v>41</c:v>
                </c:pt>
                <c:pt idx="11">
                  <c:v>41</c:v>
                </c:pt>
                <c:pt idx="12">
                  <c:v>35</c:v>
                </c:pt>
                <c:pt idx="13">
                  <c:v>18</c:v>
                </c:pt>
                <c:pt idx="14">
                  <c:v>15</c:v>
                </c:pt>
              </c:numCache>
            </c:numRef>
          </c:val>
        </c:ser>
        <c:dLbls>
          <c:showLegendKey val="0"/>
          <c:showVal val="0"/>
          <c:showCatName val="0"/>
          <c:showSerName val="0"/>
          <c:showPercent val="0"/>
          <c:showBubbleSize val="0"/>
        </c:dLbls>
        <c:gapWidth val="55"/>
        <c:axId val="210388128"/>
        <c:axId val="158828192"/>
      </c:barChart>
      <c:catAx>
        <c:axId val="21038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28192"/>
        <c:crosses val="autoZero"/>
        <c:auto val="1"/>
        <c:lblAlgn val="ctr"/>
        <c:lblOffset val="100"/>
        <c:noMultiLvlLbl val="0"/>
      </c:catAx>
      <c:valAx>
        <c:axId val="15882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8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033943" cy="35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t" anchorCtr="0" compatLnSpc="1">
            <a:prstTxWarp prst="textNoShape">
              <a:avLst/>
            </a:prstTxWarp>
          </a:bodyPr>
          <a:lstStyle>
            <a:lvl1pPr defTabSz="933867">
              <a:defRPr sz="1200"/>
            </a:lvl1pPr>
          </a:lstStyle>
          <a:p>
            <a:pPr>
              <a:defRPr/>
            </a:pPr>
            <a:endParaRPr lang="en-US" dirty="0"/>
          </a:p>
        </p:txBody>
      </p:sp>
      <p:sp>
        <p:nvSpPr>
          <p:cNvPr id="7171" name="Rectangle 3"/>
          <p:cNvSpPr>
            <a:spLocks noGrp="1" noChangeArrowheads="1"/>
          </p:cNvSpPr>
          <p:nvPr>
            <p:ph type="dt" sz="quarter" idx="1"/>
          </p:nvPr>
        </p:nvSpPr>
        <p:spPr bwMode="auto">
          <a:xfrm>
            <a:off x="5275157" y="0"/>
            <a:ext cx="4033943" cy="35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t" anchorCtr="0" compatLnSpc="1">
            <a:prstTxWarp prst="textNoShape">
              <a:avLst/>
            </a:prstTxWarp>
          </a:bodyPr>
          <a:lstStyle>
            <a:lvl1pPr algn="r" defTabSz="933867">
              <a:defRPr sz="1200"/>
            </a:lvl1pPr>
          </a:lstStyle>
          <a:p>
            <a:pPr>
              <a:defRPr/>
            </a:pPr>
            <a:fld id="{BDD6812E-7EB0-431D-A434-1C1A4EC734EC}" type="datetime6">
              <a:rPr lang="en-US"/>
              <a:pPr>
                <a:defRPr/>
              </a:pPr>
              <a:t>May 17</a:t>
            </a:fld>
            <a:endParaRPr lang="en-US" dirty="0"/>
          </a:p>
        </p:txBody>
      </p:sp>
      <p:sp>
        <p:nvSpPr>
          <p:cNvPr id="7172" name="Rectangle 4"/>
          <p:cNvSpPr>
            <a:spLocks noGrp="1" noChangeArrowheads="1"/>
          </p:cNvSpPr>
          <p:nvPr>
            <p:ph type="ftr" sz="quarter" idx="2"/>
          </p:nvPr>
        </p:nvSpPr>
        <p:spPr bwMode="auto">
          <a:xfrm>
            <a:off x="1" y="6672260"/>
            <a:ext cx="4033943" cy="35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b" anchorCtr="0" compatLnSpc="1">
            <a:prstTxWarp prst="textNoShape">
              <a:avLst/>
            </a:prstTxWarp>
          </a:bodyPr>
          <a:lstStyle>
            <a:lvl1pPr defTabSz="933867">
              <a:defRPr sz="1200"/>
            </a:lvl1pPr>
          </a:lstStyle>
          <a:p>
            <a:pPr>
              <a:defRPr/>
            </a:pPr>
            <a:endParaRPr lang="en-US" dirty="0"/>
          </a:p>
        </p:txBody>
      </p:sp>
      <p:sp>
        <p:nvSpPr>
          <p:cNvPr id="7173" name="Rectangle 5"/>
          <p:cNvSpPr>
            <a:spLocks noGrp="1" noChangeArrowheads="1"/>
          </p:cNvSpPr>
          <p:nvPr>
            <p:ph type="sldNum" sz="quarter" idx="3"/>
          </p:nvPr>
        </p:nvSpPr>
        <p:spPr bwMode="auto">
          <a:xfrm>
            <a:off x="5275157" y="6672260"/>
            <a:ext cx="4033943" cy="35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b" anchorCtr="0" compatLnSpc="1">
            <a:prstTxWarp prst="textNoShape">
              <a:avLst/>
            </a:prstTxWarp>
          </a:bodyPr>
          <a:lstStyle>
            <a:lvl1pPr algn="r" defTabSz="933867">
              <a:defRPr sz="1200"/>
            </a:lvl1pPr>
          </a:lstStyle>
          <a:p>
            <a:pPr>
              <a:defRPr/>
            </a:pPr>
            <a:fld id="{DE25EE93-FD75-4B35-A39C-09520D543FE2}" type="slidenum">
              <a:rPr lang="en-US"/>
              <a:pPr>
                <a:defRPr/>
              </a:pPr>
              <a:t>‹#›</a:t>
            </a:fld>
            <a:endParaRPr lang="en-US" dirty="0"/>
          </a:p>
        </p:txBody>
      </p:sp>
    </p:spTree>
    <p:extLst>
      <p:ext uri="{BB962C8B-B14F-4D97-AF65-F5344CB8AC3E}">
        <p14:creationId xmlns:p14="http://schemas.microsoft.com/office/powerpoint/2010/main" val="33817867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033943" cy="35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t" anchorCtr="0" compatLnSpc="1">
            <a:prstTxWarp prst="textNoShape">
              <a:avLst/>
            </a:prstTxWarp>
          </a:bodyPr>
          <a:lstStyle>
            <a:lvl1pPr defTabSz="933867">
              <a:defRPr sz="1200"/>
            </a:lvl1pPr>
          </a:lstStyle>
          <a:p>
            <a:pPr>
              <a:defRPr/>
            </a:pPr>
            <a:endParaRPr lang="en-US" dirty="0"/>
          </a:p>
        </p:txBody>
      </p:sp>
      <p:sp>
        <p:nvSpPr>
          <p:cNvPr id="4099" name="Rectangle 3"/>
          <p:cNvSpPr>
            <a:spLocks noGrp="1" noChangeArrowheads="1"/>
          </p:cNvSpPr>
          <p:nvPr>
            <p:ph type="dt" idx="1"/>
          </p:nvPr>
        </p:nvSpPr>
        <p:spPr bwMode="auto">
          <a:xfrm>
            <a:off x="5275157" y="0"/>
            <a:ext cx="4033943" cy="35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t" anchorCtr="0" compatLnSpc="1">
            <a:prstTxWarp prst="textNoShape">
              <a:avLst/>
            </a:prstTxWarp>
          </a:bodyPr>
          <a:lstStyle>
            <a:lvl1pPr algn="r" defTabSz="933867">
              <a:defRPr sz="1200"/>
            </a:lvl1pPr>
          </a:lstStyle>
          <a:p>
            <a:pPr>
              <a:defRPr/>
            </a:pPr>
            <a:fld id="{1EB5EC2F-8EB9-41E2-8370-299E85E2B33D}" type="datetime6">
              <a:rPr lang="en-US"/>
              <a:pPr>
                <a:defRPr/>
              </a:pPr>
              <a:t>May 17</a:t>
            </a:fld>
            <a:endParaRPr lang="en-US" dirty="0"/>
          </a:p>
        </p:txBody>
      </p:sp>
      <p:sp>
        <p:nvSpPr>
          <p:cNvPr id="29700" name="Rectangle 4"/>
          <p:cNvSpPr>
            <a:spLocks noGrp="1" noRot="1" noChangeAspect="1" noChangeArrowheads="1" noTextEdit="1"/>
          </p:cNvSpPr>
          <p:nvPr>
            <p:ph type="sldImg" idx="2"/>
          </p:nvPr>
        </p:nvSpPr>
        <p:spPr bwMode="auto">
          <a:xfrm>
            <a:off x="2900363" y="527050"/>
            <a:ext cx="3511550" cy="26336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241214" y="3336917"/>
            <a:ext cx="6826673" cy="3159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6672260"/>
            <a:ext cx="4033943" cy="35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b" anchorCtr="0" compatLnSpc="1">
            <a:prstTxWarp prst="textNoShape">
              <a:avLst/>
            </a:prstTxWarp>
          </a:bodyPr>
          <a:lstStyle>
            <a:lvl1pPr defTabSz="933867">
              <a:defRPr sz="1200"/>
            </a:lvl1pPr>
          </a:lstStyle>
          <a:p>
            <a:pPr>
              <a:defRPr/>
            </a:pPr>
            <a:endParaRPr lang="en-US" dirty="0"/>
          </a:p>
        </p:txBody>
      </p:sp>
      <p:sp>
        <p:nvSpPr>
          <p:cNvPr id="4103" name="Rectangle 7"/>
          <p:cNvSpPr>
            <a:spLocks noGrp="1" noChangeArrowheads="1"/>
          </p:cNvSpPr>
          <p:nvPr>
            <p:ph type="sldNum" sz="quarter" idx="5"/>
          </p:nvPr>
        </p:nvSpPr>
        <p:spPr bwMode="auto">
          <a:xfrm>
            <a:off x="5275157" y="6672260"/>
            <a:ext cx="4033943" cy="35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08" tIns="46655" rIns="93308" bIns="46655" numCol="1" anchor="b" anchorCtr="0" compatLnSpc="1">
            <a:prstTxWarp prst="textNoShape">
              <a:avLst/>
            </a:prstTxWarp>
          </a:bodyPr>
          <a:lstStyle>
            <a:lvl1pPr algn="r" defTabSz="933867">
              <a:defRPr sz="1200"/>
            </a:lvl1pPr>
          </a:lstStyle>
          <a:p>
            <a:pPr>
              <a:defRPr/>
            </a:pPr>
            <a:fld id="{34D37F9F-B14B-4C8E-AE8D-F18A6B2B10BE}" type="slidenum">
              <a:rPr lang="en-US"/>
              <a:pPr>
                <a:defRPr/>
              </a:pPr>
              <a:t>‹#›</a:t>
            </a:fld>
            <a:endParaRPr lang="en-US" dirty="0"/>
          </a:p>
        </p:txBody>
      </p:sp>
    </p:spTree>
    <p:extLst>
      <p:ext uri="{BB962C8B-B14F-4D97-AF65-F5344CB8AC3E}">
        <p14:creationId xmlns:p14="http://schemas.microsoft.com/office/powerpoint/2010/main" val="337826800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xfrm>
            <a:off x="2900363" y="527050"/>
            <a:ext cx="3511550" cy="2633663"/>
          </a:xfrm>
          <a:ln/>
        </p:spPr>
      </p:sp>
      <p:sp>
        <p:nvSpPr>
          <p:cNvPr id="307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2270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1133475"/>
            <a:ext cx="4075112" cy="3057525"/>
          </a:xfrm>
        </p:spPr>
      </p:sp>
      <p:sp>
        <p:nvSpPr>
          <p:cNvPr id="3" name="Notes Placeholder 2"/>
          <p:cNvSpPr>
            <a:spLocks noGrp="1"/>
          </p:cNvSpPr>
          <p:nvPr>
            <p:ph type="body" idx="1"/>
          </p:nvPr>
        </p:nvSpPr>
        <p:spPr/>
        <p:txBody>
          <a:bodyPr/>
          <a:lstStyle/>
          <a:p>
            <a:r>
              <a:rPr lang="en-US" dirty="0" smtClean="0"/>
              <a:t>WCM</a:t>
            </a:r>
            <a:r>
              <a:rPr lang="en-US" baseline="0" dirty="0" smtClean="0"/>
              <a:t> is expecting an inspection before the end of the year, without prior notice. </a:t>
            </a:r>
            <a:r>
              <a:rPr lang="en-US" dirty="0" smtClean="0"/>
              <a:t>The NYS Department of</a:t>
            </a:r>
            <a:r>
              <a:rPr lang="en-US" baseline="0" dirty="0" smtClean="0"/>
              <a:t> Health usually</a:t>
            </a:r>
            <a:r>
              <a:rPr lang="en-US" dirty="0" smtClean="0"/>
              <a:t> meets with</a:t>
            </a:r>
            <a:r>
              <a:rPr lang="en-US" baseline="0" dirty="0" smtClean="0"/>
              <a:t> EHS and the Radiation Safety Committee, and begins the formal examinations within a few days</a:t>
            </a:r>
            <a:r>
              <a:rPr lang="en-US" dirty="0" smtClean="0"/>
              <a:t>. </a:t>
            </a:r>
          </a:p>
          <a:p>
            <a:endParaRPr lang="en-US" dirty="0" smtClean="0"/>
          </a:p>
          <a:p>
            <a:r>
              <a:rPr lang="en-US" dirty="0" smtClean="0"/>
              <a:t>After this meeting,</a:t>
            </a:r>
            <a:r>
              <a:rPr lang="en-US" baseline="0" dirty="0" smtClean="0"/>
              <a:t> EHS usually takes immediate measures, such as sending a broadcast email and visiting labs for any issues that can be corrected before the inspection. It is important to note that missed wipe tests and other protocols may not be corrected in time due to time constraints. </a:t>
            </a:r>
          </a:p>
          <a:p>
            <a:endParaRPr lang="en-US" baseline="0" dirty="0" smtClean="0"/>
          </a:p>
          <a:p>
            <a:r>
              <a:rPr lang="en-US" baseline="0" dirty="0" smtClean="0"/>
              <a:t>The Laboratory Self-Audit Checklist for Isotope Users can assist with compliance as it lists common violations.</a:t>
            </a:r>
          </a:p>
          <a:p>
            <a:endParaRPr lang="en-US" baseline="0" dirty="0" smtClean="0"/>
          </a:p>
          <a:p>
            <a:r>
              <a:rPr lang="en-US" baseline="0" dirty="0" smtClean="0"/>
              <a:t>Though the DOH usually inspects a fifth of the labs, the process may be extended to more facilities if they find consistent violations. If most of these minor issues are corrected, inspections should go smoothly and administrative fines will not be issued.</a:t>
            </a:r>
          </a:p>
          <a:p>
            <a:endParaRPr lang="en-US" baseline="0" dirty="0" smtClean="0"/>
          </a:p>
          <a:p>
            <a:r>
              <a:rPr lang="en-US" baseline="0" dirty="0" smtClean="0"/>
              <a:t>  </a:t>
            </a:r>
          </a:p>
        </p:txBody>
      </p:sp>
    </p:spTree>
    <p:extLst>
      <p:ext uri="{BB962C8B-B14F-4D97-AF65-F5344CB8AC3E}">
        <p14:creationId xmlns:p14="http://schemas.microsoft.com/office/powerpoint/2010/main" val="274044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1133475"/>
            <a:ext cx="4075112" cy="3057525"/>
          </a:xfrm>
        </p:spPr>
      </p:sp>
      <p:sp>
        <p:nvSpPr>
          <p:cNvPr id="3" name="Notes Placeholder 2"/>
          <p:cNvSpPr>
            <a:spLocks noGrp="1"/>
          </p:cNvSpPr>
          <p:nvPr>
            <p:ph type="body" idx="1"/>
          </p:nvPr>
        </p:nvSpPr>
        <p:spPr/>
        <p:txBody>
          <a:bodyPr/>
          <a:lstStyle/>
          <a:p>
            <a:r>
              <a:rPr lang="en-US" dirty="0" smtClean="0"/>
              <a:t>The top areas of</a:t>
            </a:r>
            <a:r>
              <a:rPr lang="en-US" baseline="0" dirty="0" smtClean="0"/>
              <a:t> concern during DOH inspections are matters that should be considered on a daily basis, and laboratories that incorporate these matters into routine operations usually have successful inspections. </a:t>
            </a:r>
          </a:p>
          <a:p>
            <a:endParaRPr lang="en-US" baseline="0" dirty="0" smtClean="0"/>
          </a:p>
          <a:p>
            <a:r>
              <a:rPr lang="en-US" baseline="0" dirty="0" smtClean="0"/>
              <a:t>It is important to note that laboratory violations are public record. This information can be used to deter plans to expand facilities, which has occurred at other institutions.</a:t>
            </a:r>
          </a:p>
          <a:p>
            <a:endParaRPr lang="en-US" baseline="0" dirty="0" smtClean="0"/>
          </a:p>
          <a:p>
            <a:r>
              <a:rPr lang="en-US" baseline="0" dirty="0" smtClean="0"/>
              <a:t>To ensure compliance, laboratory staff must: </a:t>
            </a:r>
          </a:p>
          <a:p>
            <a:endParaRPr lang="en-US" baseline="0" dirty="0" smtClean="0"/>
          </a:p>
          <a:p>
            <a:pPr marL="169530" indent="-169530">
              <a:buFontTx/>
              <a:buChar char="-"/>
            </a:pPr>
            <a:r>
              <a:rPr lang="en-US" baseline="0" dirty="0" smtClean="0"/>
              <a:t>Perform monthly wipe tests</a:t>
            </a:r>
          </a:p>
          <a:p>
            <a:pPr marL="169530" indent="-169530">
              <a:buFontTx/>
              <a:buChar char="-"/>
            </a:pPr>
            <a:r>
              <a:rPr lang="en-US" baseline="0" dirty="0" smtClean="0"/>
              <a:t>Calibrate survey meters yearly</a:t>
            </a:r>
          </a:p>
          <a:p>
            <a:pPr marL="169530" indent="-169530">
              <a:buFontTx/>
              <a:buChar char="-"/>
            </a:pPr>
            <a:r>
              <a:rPr lang="en-US" baseline="0" dirty="0" smtClean="0"/>
              <a:t>Avoid food waste in laboratory areas</a:t>
            </a:r>
          </a:p>
          <a:p>
            <a:pPr marL="169530" indent="-169530">
              <a:buFontTx/>
              <a:buChar char="-"/>
            </a:pPr>
            <a:r>
              <a:rPr lang="en-US" baseline="0" dirty="0" smtClean="0"/>
              <a:t>Maintain accurate inventory of all radioactive materials  and their use</a:t>
            </a:r>
          </a:p>
          <a:p>
            <a:pPr marL="169530" indent="-169530">
              <a:buFontTx/>
              <a:buChar char="-"/>
            </a:pPr>
            <a:r>
              <a:rPr lang="en-US" baseline="0" dirty="0" smtClean="0"/>
              <a:t>Follow procedures when ordering isotopes</a:t>
            </a:r>
          </a:p>
          <a:p>
            <a:pPr marL="169530" indent="-169530">
              <a:buFontTx/>
              <a:buChar char="-"/>
            </a:pPr>
            <a:r>
              <a:rPr lang="en-US" baseline="0" dirty="0" smtClean="0"/>
              <a:t>Label all containers</a:t>
            </a:r>
          </a:p>
          <a:p>
            <a:pPr marL="169530" indent="-169530">
              <a:buFontTx/>
              <a:buChar char="-"/>
            </a:pPr>
            <a:r>
              <a:rPr lang="en-US" baseline="0" dirty="0" smtClean="0"/>
              <a:t>Make sure laboratories are locked when no one is present.</a:t>
            </a:r>
          </a:p>
          <a:p>
            <a:pPr marL="169530" indent="-169530">
              <a:buFontTx/>
              <a:buChar char="-"/>
            </a:pPr>
            <a:endParaRPr lang="en-US" baseline="0" dirty="0" smtClean="0"/>
          </a:p>
          <a:p>
            <a:pPr marL="169530" indent="-169530">
              <a:buFontTx/>
              <a:buChar char="-"/>
            </a:pPr>
            <a:endParaRPr lang="en-US" baseline="0" dirty="0" smtClean="0"/>
          </a:p>
          <a:p>
            <a:endParaRPr lang="en-US" dirty="0" smtClean="0"/>
          </a:p>
          <a:p>
            <a:r>
              <a:rPr lang="en-US" dirty="0" smtClean="0"/>
              <a:t>Wipe</a:t>
            </a:r>
            <a:r>
              <a:rPr lang="en-US" baseline="0" dirty="0" smtClean="0"/>
              <a:t> tests must be performed monthly and survey meters should be calibrated once a year. </a:t>
            </a:r>
            <a:endParaRPr lang="en-US" dirty="0"/>
          </a:p>
        </p:txBody>
      </p:sp>
    </p:spTree>
    <p:extLst>
      <p:ext uri="{BB962C8B-B14F-4D97-AF65-F5344CB8AC3E}">
        <p14:creationId xmlns:p14="http://schemas.microsoft.com/office/powerpoint/2010/main" val="229524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section will provide an overview of the EHS Unified Annual Laboratory Inspection Program. </a:t>
            </a:r>
            <a:endParaRPr lang="en-US" dirty="0"/>
          </a:p>
        </p:txBody>
      </p:sp>
    </p:spTree>
    <p:extLst>
      <p:ext uri="{BB962C8B-B14F-4D97-AF65-F5344CB8AC3E}">
        <p14:creationId xmlns:p14="http://schemas.microsoft.com/office/powerpoint/2010/main" val="33873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902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37F9F-B14B-4C8E-AE8D-F18A6B2B10BE}" type="slidenum">
              <a:rPr lang="en-US" smtClean="0"/>
              <a:pPr>
                <a:defRPr/>
              </a:pPr>
              <a:t>14</a:t>
            </a:fld>
            <a:endParaRPr lang="en-US" dirty="0"/>
          </a:p>
        </p:txBody>
      </p:sp>
    </p:spTree>
    <p:extLst>
      <p:ext uri="{BB962C8B-B14F-4D97-AF65-F5344CB8AC3E}">
        <p14:creationId xmlns:p14="http://schemas.microsoft.com/office/powerpoint/2010/main" val="138553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D37F9F-B14B-4C8E-AE8D-F18A6B2B10BE}" type="slidenum">
              <a:rPr lang="en-US" smtClean="0"/>
              <a:pPr>
                <a:defRPr/>
              </a:pPr>
              <a:t>16</a:t>
            </a:fld>
            <a:endParaRPr lang="en-US" dirty="0"/>
          </a:p>
        </p:txBody>
      </p:sp>
    </p:spTree>
    <p:extLst>
      <p:ext uri="{BB962C8B-B14F-4D97-AF65-F5344CB8AC3E}">
        <p14:creationId xmlns:p14="http://schemas.microsoft.com/office/powerpoint/2010/main" val="271519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0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8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2052" indent="-293097">
              <a:spcBef>
                <a:spcPct val="30000"/>
              </a:spcBef>
              <a:defRPr sz="1300">
                <a:solidFill>
                  <a:schemeClr val="tx1"/>
                </a:solidFill>
                <a:latin typeface="Calibri" panose="020F0502020204030204" pitchFamily="34" charset="0"/>
              </a:defRPr>
            </a:lvl2pPr>
            <a:lvl3pPr marL="1172389" indent="-234478">
              <a:spcBef>
                <a:spcPct val="30000"/>
              </a:spcBef>
              <a:defRPr sz="1300">
                <a:solidFill>
                  <a:schemeClr val="tx1"/>
                </a:solidFill>
                <a:latin typeface="Calibri" panose="020F0502020204030204" pitchFamily="34" charset="0"/>
              </a:defRPr>
            </a:lvl3pPr>
            <a:lvl4pPr marL="1641345" indent="-234478">
              <a:spcBef>
                <a:spcPct val="30000"/>
              </a:spcBef>
              <a:defRPr sz="1300">
                <a:solidFill>
                  <a:schemeClr val="tx1"/>
                </a:solidFill>
                <a:latin typeface="Calibri" panose="020F0502020204030204" pitchFamily="34" charset="0"/>
              </a:defRPr>
            </a:lvl4pPr>
            <a:lvl5pPr marL="2110298" indent="-234478">
              <a:spcBef>
                <a:spcPct val="30000"/>
              </a:spcBef>
              <a:defRPr sz="1300">
                <a:solidFill>
                  <a:schemeClr val="tx1"/>
                </a:solidFill>
                <a:latin typeface="Calibri" panose="020F0502020204030204" pitchFamily="34" charset="0"/>
              </a:defRPr>
            </a:lvl5pPr>
            <a:lvl6pPr marL="2579253" indent="-234478" eaLnBrk="0" fontAlgn="base" hangingPunct="0">
              <a:spcBef>
                <a:spcPct val="30000"/>
              </a:spcBef>
              <a:spcAft>
                <a:spcPct val="0"/>
              </a:spcAft>
              <a:defRPr sz="1300">
                <a:solidFill>
                  <a:schemeClr val="tx1"/>
                </a:solidFill>
                <a:latin typeface="Calibri" panose="020F0502020204030204" pitchFamily="34" charset="0"/>
              </a:defRPr>
            </a:lvl6pPr>
            <a:lvl7pPr marL="3048209" indent="-234478" eaLnBrk="0" fontAlgn="base" hangingPunct="0">
              <a:spcBef>
                <a:spcPct val="30000"/>
              </a:spcBef>
              <a:spcAft>
                <a:spcPct val="0"/>
              </a:spcAft>
              <a:defRPr sz="1300">
                <a:solidFill>
                  <a:schemeClr val="tx1"/>
                </a:solidFill>
                <a:latin typeface="Calibri" panose="020F0502020204030204" pitchFamily="34" charset="0"/>
              </a:defRPr>
            </a:lvl7pPr>
            <a:lvl8pPr marL="3517165" indent="-234478" eaLnBrk="0" fontAlgn="base" hangingPunct="0">
              <a:spcBef>
                <a:spcPct val="30000"/>
              </a:spcBef>
              <a:spcAft>
                <a:spcPct val="0"/>
              </a:spcAft>
              <a:defRPr sz="1300">
                <a:solidFill>
                  <a:schemeClr val="tx1"/>
                </a:solidFill>
                <a:latin typeface="Calibri" panose="020F0502020204030204" pitchFamily="34" charset="0"/>
              </a:defRPr>
            </a:lvl8pPr>
            <a:lvl9pPr marL="3986120" indent="-23447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9030A7E-AFCA-40CA-B8AD-240BF817F59E}"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16291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2052" indent="-293097">
              <a:spcBef>
                <a:spcPct val="30000"/>
              </a:spcBef>
              <a:defRPr sz="1300">
                <a:solidFill>
                  <a:schemeClr val="tx1"/>
                </a:solidFill>
                <a:latin typeface="Calibri" panose="020F0502020204030204" pitchFamily="34" charset="0"/>
              </a:defRPr>
            </a:lvl2pPr>
            <a:lvl3pPr marL="1172389" indent="-234478">
              <a:spcBef>
                <a:spcPct val="30000"/>
              </a:spcBef>
              <a:defRPr sz="1300">
                <a:solidFill>
                  <a:schemeClr val="tx1"/>
                </a:solidFill>
                <a:latin typeface="Calibri" panose="020F0502020204030204" pitchFamily="34" charset="0"/>
              </a:defRPr>
            </a:lvl3pPr>
            <a:lvl4pPr marL="1641345" indent="-234478">
              <a:spcBef>
                <a:spcPct val="30000"/>
              </a:spcBef>
              <a:defRPr sz="1300">
                <a:solidFill>
                  <a:schemeClr val="tx1"/>
                </a:solidFill>
                <a:latin typeface="Calibri" panose="020F0502020204030204" pitchFamily="34" charset="0"/>
              </a:defRPr>
            </a:lvl4pPr>
            <a:lvl5pPr marL="2110298" indent="-234478">
              <a:spcBef>
                <a:spcPct val="30000"/>
              </a:spcBef>
              <a:defRPr sz="1300">
                <a:solidFill>
                  <a:schemeClr val="tx1"/>
                </a:solidFill>
                <a:latin typeface="Calibri" panose="020F0502020204030204" pitchFamily="34" charset="0"/>
              </a:defRPr>
            </a:lvl5pPr>
            <a:lvl6pPr marL="2579253" indent="-234478" eaLnBrk="0" fontAlgn="base" hangingPunct="0">
              <a:spcBef>
                <a:spcPct val="30000"/>
              </a:spcBef>
              <a:spcAft>
                <a:spcPct val="0"/>
              </a:spcAft>
              <a:defRPr sz="1300">
                <a:solidFill>
                  <a:schemeClr val="tx1"/>
                </a:solidFill>
                <a:latin typeface="Calibri" panose="020F0502020204030204" pitchFamily="34" charset="0"/>
              </a:defRPr>
            </a:lvl6pPr>
            <a:lvl7pPr marL="3048209" indent="-234478" eaLnBrk="0" fontAlgn="base" hangingPunct="0">
              <a:spcBef>
                <a:spcPct val="30000"/>
              </a:spcBef>
              <a:spcAft>
                <a:spcPct val="0"/>
              </a:spcAft>
              <a:defRPr sz="1300">
                <a:solidFill>
                  <a:schemeClr val="tx1"/>
                </a:solidFill>
                <a:latin typeface="Calibri" panose="020F0502020204030204" pitchFamily="34" charset="0"/>
              </a:defRPr>
            </a:lvl7pPr>
            <a:lvl8pPr marL="3517165" indent="-234478" eaLnBrk="0" fontAlgn="base" hangingPunct="0">
              <a:spcBef>
                <a:spcPct val="30000"/>
              </a:spcBef>
              <a:spcAft>
                <a:spcPct val="0"/>
              </a:spcAft>
              <a:defRPr sz="1300">
                <a:solidFill>
                  <a:schemeClr val="tx1"/>
                </a:solidFill>
                <a:latin typeface="Calibri" panose="020F0502020204030204" pitchFamily="34" charset="0"/>
              </a:defRPr>
            </a:lvl8pPr>
            <a:lvl9pPr marL="3986120" indent="-23447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379A529-1B1E-4705-92C0-4B52A0E0EE7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92658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2052" indent="-293097">
              <a:spcBef>
                <a:spcPct val="30000"/>
              </a:spcBef>
              <a:defRPr sz="1300">
                <a:solidFill>
                  <a:schemeClr val="tx1"/>
                </a:solidFill>
                <a:latin typeface="Calibri" panose="020F0502020204030204" pitchFamily="34" charset="0"/>
              </a:defRPr>
            </a:lvl2pPr>
            <a:lvl3pPr marL="1172389" indent="-234478">
              <a:spcBef>
                <a:spcPct val="30000"/>
              </a:spcBef>
              <a:defRPr sz="1300">
                <a:solidFill>
                  <a:schemeClr val="tx1"/>
                </a:solidFill>
                <a:latin typeface="Calibri" panose="020F0502020204030204" pitchFamily="34" charset="0"/>
              </a:defRPr>
            </a:lvl3pPr>
            <a:lvl4pPr marL="1641345" indent="-234478">
              <a:spcBef>
                <a:spcPct val="30000"/>
              </a:spcBef>
              <a:defRPr sz="1300">
                <a:solidFill>
                  <a:schemeClr val="tx1"/>
                </a:solidFill>
                <a:latin typeface="Calibri" panose="020F0502020204030204" pitchFamily="34" charset="0"/>
              </a:defRPr>
            </a:lvl4pPr>
            <a:lvl5pPr marL="2110298" indent="-234478">
              <a:spcBef>
                <a:spcPct val="30000"/>
              </a:spcBef>
              <a:defRPr sz="1300">
                <a:solidFill>
                  <a:schemeClr val="tx1"/>
                </a:solidFill>
                <a:latin typeface="Calibri" panose="020F0502020204030204" pitchFamily="34" charset="0"/>
              </a:defRPr>
            </a:lvl5pPr>
            <a:lvl6pPr marL="2579253" indent="-234478" eaLnBrk="0" fontAlgn="base" hangingPunct="0">
              <a:spcBef>
                <a:spcPct val="30000"/>
              </a:spcBef>
              <a:spcAft>
                <a:spcPct val="0"/>
              </a:spcAft>
              <a:defRPr sz="1300">
                <a:solidFill>
                  <a:schemeClr val="tx1"/>
                </a:solidFill>
                <a:latin typeface="Calibri" panose="020F0502020204030204" pitchFamily="34" charset="0"/>
              </a:defRPr>
            </a:lvl6pPr>
            <a:lvl7pPr marL="3048209" indent="-234478" eaLnBrk="0" fontAlgn="base" hangingPunct="0">
              <a:spcBef>
                <a:spcPct val="30000"/>
              </a:spcBef>
              <a:spcAft>
                <a:spcPct val="0"/>
              </a:spcAft>
              <a:defRPr sz="1300">
                <a:solidFill>
                  <a:schemeClr val="tx1"/>
                </a:solidFill>
                <a:latin typeface="Calibri" panose="020F0502020204030204" pitchFamily="34" charset="0"/>
              </a:defRPr>
            </a:lvl7pPr>
            <a:lvl8pPr marL="3517165" indent="-234478" eaLnBrk="0" fontAlgn="base" hangingPunct="0">
              <a:spcBef>
                <a:spcPct val="30000"/>
              </a:spcBef>
              <a:spcAft>
                <a:spcPct val="0"/>
              </a:spcAft>
              <a:defRPr sz="1300">
                <a:solidFill>
                  <a:schemeClr val="tx1"/>
                </a:solidFill>
                <a:latin typeface="Calibri" panose="020F0502020204030204" pitchFamily="34" charset="0"/>
              </a:defRPr>
            </a:lvl8pPr>
            <a:lvl9pPr marL="3986120" indent="-23447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379A529-1B1E-4705-92C0-4B52A0E0EE7C}"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51094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8807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83107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656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741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57200" y="1447800"/>
            <a:ext cx="4525721" cy="990600"/>
          </a:xfrm>
        </p:spPr>
        <p:txBody>
          <a:bodyPr anchor="t"/>
          <a:lstStyle>
            <a:lvl1pPr algn="l">
              <a:spcBef>
                <a:spcPts val="600"/>
              </a:spcBef>
              <a:defRPr sz="3600">
                <a:solidFill>
                  <a:srgbClr val="FFFFFF"/>
                </a:solidFill>
              </a:defRPr>
            </a:lvl1pPr>
          </a:lstStyle>
          <a:p>
            <a:r>
              <a:rPr lang="en-US" dirty="0" smtClean="0"/>
              <a:t>Click To Edit </a:t>
            </a:r>
            <a:br>
              <a:rPr lang="en-US" dirty="0" smtClean="0"/>
            </a:br>
            <a:r>
              <a:rPr lang="en-US" dirty="0" smtClean="0"/>
              <a:t>Master Title Style</a:t>
            </a:r>
            <a:endParaRPr lang="en-US" dirty="0"/>
          </a:p>
        </p:txBody>
      </p:sp>
      <p:sp>
        <p:nvSpPr>
          <p:cNvPr id="3075" name="Rectangle 3"/>
          <p:cNvSpPr>
            <a:spLocks noGrp="1" noChangeArrowheads="1"/>
          </p:cNvSpPr>
          <p:nvPr>
            <p:ph type="subTitle" idx="1"/>
          </p:nvPr>
        </p:nvSpPr>
        <p:spPr>
          <a:xfrm>
            <a:off x="457200" y="3048000"/>
            <a:ext cx="3648544" cy="390741"/>
          </a:xfrm>
        </p:spPr>
        <p:txBody>
          <a:bodyPr anchor="ctr"/>
          <a:lstStyle>
            <a:lvl1pPr marL="0" indent="0" algn="l">
              <a:buFontTx/>
              <a:buNone/>
              <a:defRPr sz="1600" b="0">
                <a:solidFill>
                  <a:srgbClr val="FFFFFF"/>
                </a:solidFill>
                <a:latin typeface="+mj-lt"/>
              </a:defRPr>
            </a:lvl1pPr>
          </a:lstStyle>
          <a:p>
            <a:r>
              <a:rPr lang="en-US" smtClean="0"/>
              <a:t>Click to edit Master subtitle style</a:t>
            </a:r>
            <a:endParaRPr lang="en-US" dirty="0"/>
          </a:p>
        </p:txBody>
      </p:sp>
    </p:spTree>
    <p:extLst>
      <p:ext uri="{BB962C8B-B14F-4D97-AF65-F5344CB8AC3E}">
        <p14:creationId xmlns:p14="http://schemas.microsoft.com/office/powerpoint/2010/main" val="3905608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85988" y="533400"/>
            <a:ext cx="4343400" cy="1477754"/>
          </a:xfrm>
        </p:spPr>
        <p:txBody>
          <a:bodyPr anchor="t"/>
          <a:lstStyle>
            <a:lvl1pPr algn="l">
              <a:spcBef>
                <a:spcPts val="600"/>
              </a:spcBef>
              <a:defRPr sz="3600">
                <a:solidFill>
                  <a:schemeClr val="bg2"/>
                </a:solidFill>
                <a:effectLst/>
              </a:defRPr>
            </a:lvl1pPr>
          </a:lstStyle>
          <a:p>
            <a:r>
              <a:rPr lang="en-US" dirty="0" smtClean="0"/>
              <a:t>Click To Edit </a:t>
            </a:r>
            <a:br>
              <a:rPr lang="en-US" dirty="0" smtClean="0"/>
            </a:br>
            <a:r>
              <a:rPr lang="en-US" dirty="0" smtClean="0"/>
              <a:t>Master Title Style</a:t>
            </a:r>
            <a:endParaRPr lang="en-US" dirty="0"/>
          </a:p>
        </p:txBody>
      </p:sp>
      <p:sp>
        <p:nvSpPr>
          <p:cNvPr id="3075" name="Rectangle 3"/>
          <p:cNvSpPr>
            <a:spLocks noGrp="1" noChangeArrowheads="1"/>
          </p:cNvSpPr>
          <p:nvPr>
            <p:ph type="subTitle" idx="1"/>
          </p:nvPr>
        </p:nvSpPr>
        <p:spPr>
          <a:xfrm>
            <a:off x="457200" y="2200059"/>
            <a:ext cx="3648544" cy="390741"/>
          </a:xfrm>
        </p:spPr>
        <p:txBody>
          <a:bodyPr anchor="ctr"/>
          <a:lstStyle>
            <a:lvl1pPr marL="0" indent="0" algn="l">
              <a:buFontTx/>
              <a:buNone/>
              <a:defRPr sz="1800" b="0">
                <a:solidFill>
                  <a:srgbClr val="FFFFFF"/>
                </a:solidFill>
                <a:latin typeface="+mj-lt"/>
              </a:defRPr>
            </a:lvl1pPr>
          </a:lstStyle>
          <a:p>
            <a:r>
              <a:rPr lang="en-US" smtClean="0"/>
              <a:t>Click to edit Master subtitle style</a:t>
            </a:r>
            <a:endParaRPr lang="en-US" dirty="0"/>
          </a:p>
        </p:txBody>
      </p:sp>
    </p:spTree>
    <p:extLst>
      <p:ext uri="{BB962C8B-B14F-4D97-AF65-F5344CB8AC3E}">
        <p14:creationId xmlns:p14="http://schemas.microsoft.com/office/powerpoint/2010/main" val="1872081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8305800" y="6477000"/>
            <a:ext cx="381000" cy="217488"/>
          </a:xfrm>
          <a:prstGeom prst="rect">
            <a:avLst/>
          </a:prstGeom>
        </p:spPr>
        <p:txBody>
          <a:bodyPr vert="horz" lIns="0" tIns="0" rIns="0" bIns="0" rtlCol="0" anchor="ctr"/>
          <a:lstStyle>
            <a:lvl1pPr algn="r">
              <a:defRPr sz="1200">
                <a:solidFill>
                  <a:schemeClr val="tx1"/>
                </a:solidFill>
                <a:latin typeface="Arial"/>
                <a:cs typeface="Arial"/>
              </a:defRPr>
            </a:lvl1pPr>
          </a:lstStyle>
          <a:p>
            <a:fld id="{6359B94A-38B1-8E4D-A66D-5B14C06DF9BC}" type="slidenum">
              <a:rPr lang="en-US" smtClean="0"/>
              <a:pPr/>
              <a:t>‹#›</a:t>
            </a:fld>
            <a:endParaRPr lang="en-US" dirty="0"/>
          </a:p>
        </p:txBody>
      </p:sp>
      <p:sp>
        <p:nvSpPr>
          <p:cNvPr id="7" name="Rectangle 2"/>
          <p:cNvSpPr>
            <a:spLocks noGrp="1" noChangeArrowheads="1"/>
          </p:cNvSpPr>
          <p:nvPr>
            <p:ph type="title"/>
          </p:nvPr>
        </p:nvSpPr>
        <p:spPr bwMode="auto">
          <a:xfrm>
            <a:off x="457200" y="154976"/>
            <a:ext cx="6705600" cy="9118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1" name="Content Placeholder 10"/>
          <p:cNvSpPr>
            <a:spLocks noGrp="1"/>
          </p:cNvSpPr>
          <p:nvPr>
            <p:ph sz="quarter" idx="10"/>
          </p:nvPr>
        </p:nvSpPr>
        <p:spPr>
          <a:xfrm>
            <a:off x="457200" y="1447800"/>
            <a:ext cx="8229600" cy="4267200"/>
          </a:xfrm>
        </p:spPr>
        <p:txBody>
          <a:bodyPr/>
          <a:lstStyle>
            <a:lvl1pPr marL="228600" indent="-228600">
              <a:buClr>
                <a:schemeClr val="accent1"/>
              </a:buClr>
              <a:buFont typeface="Arial"/>
              <a:buChar char="•"/>
              <a:defRPr b="0">
                <a:solidFill>
                  <a:srgbClr val="000000"/>
                </a:solidFill>
              </a:defRPr>
            </a:lvl1pPr>
            <a:lvl2pPr marL="565150" indent="-282575">
              <a:buClr>
                <a:schemeClr val="accent1"/>
              </a:buClr>
              <a:defRPr/>
            </a:lvl2pPr>
            <a:lvl3pPr marL="863600" indent="-228600">
              <a:buClr>
                <a:schemeClr val="accent1"/>
              </a:buClr>
              <a:defRPr>
                <a:solidFill>
                  <a:schemeClr val="tx1"/>
                </a:solidFill>
              </a:defRPr>
            </a:lvl3pPr>
            <a:lvl4pPr marL="1200150" indent="-282575">
              <a:buClr>
                <a:schemeClr val="accent1"/>
              </a:buClr>
              <a:defRPr/>
            </a:lvl4pPr>
            <a:lvl5pPr marL="1428750" indent="-176213">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9611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ead/Content">
    <p:spTree>
      <p:nvGrpSpPr>
        <p:cNvPr id="1" name=""/>
        <p:cNvGrpSpPr/>
        <p:nvPr/>
      </p:nvGrpSpPr>
      <p:grpSpPr>
        <a:xfrm>
          <a:off x="0" y="0"/>
          <a:ext cx="0" cy="0"/>
          <a:chOff x="0" y="0"/>
          <a:chExt cx="0" cy="0"/>
        </a:xfrm>
      </p:grpSpPr>
      <p:sp>
        <p:nvSpPr>
          <p:cNvPr id="8" name="Slide Number Placeholder 2"/>
          <p:cNvSpPr txBox="1">
            <a:spLocks/>
          </p:cNvSpPr>
          <p:nvPr userDrawn="1"/>
        </p:nvSpPr>
        <p:spPr>
          <a:xfrm>
            <a:off x="8305800" y="6477000"/>
            <a:ext cx="381000" cy="217488"/>
          </a:xfrm>
          <a:prstGeom prst="rect">
            <a:avLst/>
          </a:prstGeom>
        </p:spPr>
        <p:txBody>
          <a:bodyPr vert="horz" lIns="0" tIns="0" rIns="0" bIns="0" rtlCol="0" anchor="ctr"/>
          <a:lstStyle>
            <a:defPPr>
              <a:defRPr lang="en-US"/>
            </a:defPPr>
            <a:lvl1pPr algn="r" rtl="0" fontAlgn="base">
              <a:spcBef>
                <a:spcPct val="0"/>
              </a:spcBef>
              <a:spcAft>
                <a:spcPct val="0"/>
              </a:spcAft>
              <a:defRPr sz="1200" kern="1200">
                <a:solidFill>
                  <a:schemeClr val="tx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59B94A-38B1-8E4D-A66D-5B14C06DF9BC}" type="slidenum">
              <a:rPr lang="en-US" smtClean="0"/>
              <a:pPr/>
              <a:t>‹#›</a:t>
            </a:fld>
            <a:endParaRPr lang="en-US" dirty="0"/>
          </a:p>
        </p:txBody>
      </p:sp>
      <p:sp>
        <p:nvSpPr>
          <p:cNvPr id="5" name="Rectangle 2"/>
          <p:cNvSpPr>
            <a:spLocks noGrp="1" noChangeArrowheads="1"/>
          </p:cNvSpPr>
          <p:nvPr>
            <p:ph type="title"/>
          </p:nvPr>
        </p:nvSpPr>
        <p:spPr bwMode="auto">
          <a:xfrm>
            <a:off x="457200" y="154976"/>
            <a:ext cx="6705600" cy="9118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9" name="Content Placeholder 8"/>
          <p:cNvSpPr>
            <a:spLocks noGrp="1"/>
          </p:cNvSpPr>
          <p:nvPr>
            <p:ph sz="quarter" idx="10"/>
          </p:nvPr>
        </p:nvSpPr>
        <p:spPr>
          <a:xfrm>
            <a:off x="457200" y="14478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187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3711565" cy="4598988"/>
          </a:xfrm>
        </p:spPr>
        <p:txBody>
          <a:bodyPr/>
          <a:lstStyle>
            <a:lvl1pPr>
              <a:defRPr sz="2000"/>
            </a:lvl1pPr>
            <a:lvl2pPr>
              <a:defRPr sz="2000"/>
            </a:lvl2pPr>
            <a:lvl3pPr>
              <a:defRPr sz="1800"/>
            </a:lvl3pPr>
            <a:lvl4pPr>
              <a:defRPr sz="1600"/>
            </a:lvl4pPr>
            <a:lvl5pPr marL="1143000"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5583" y="1477866"/>
            <a:ext cx="3931920" cy="4568922"/>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4"/>
          </p:nvPr>
        </p:nvSpPr>
        <p:spPr>
          <a:xfrm>
            <a:off x="8305800" y="6477000"/>
            <a:ext cx="381000" cy="217488"/>
          </a:xfrm>
          <a:prstGeom prst="rect">
            <a:avLst/>
          </a:prstGeom>
        </p:spPr>
        <p:txBody>
          <a:bodyPr vert="horz" lIns="0" tIns="0" rIns="0" bIns="0" rtlCol="0" anchor="ctr"/>
          <a:lstStyle>
            <a:lvl1pPr algn="r">
              <a:defRPr sz="1200">
                <a:solidFill>
                  <a:schemeClr val="tx1"/>
                </a:solidFill>
                <a:latin typeface="Arial"/>
                <a:cs typeface="Arial"/>
              </a:defRPr>
            </a:lvl1pPr>
          </a:lstStyle>
          <a:p>
            <a:fld id="{6359B94A-38B1-8E4D-A66D-5B14C06DF9BC}" type="slidenum">
              <a:rPr lang="en-US" smtClean="0"/>
              <a:pPr/>
              <a:t>‹#›</a:t>
            </a:fld>
            <a:endParaRPr lang="en-US" dirty="0"/>
          </a:p>
        </p:txBody>
      </p:sp>
      <p:sp>
        <p:nvSpPr>
          <p:cNvPr id="7" name="Rectangle 2"/>
          <p:cNvSpPr>
            <a:spLocks noGrp="1" noChangeArrowheads="1"/>
          </p:cNvSpPr>
          <p:nvPr>
            <p:ph type="title"/>
          </p:nvPr>
        </p:nvSpPr>
        <p:spPr bwMode="auto">
          <a:xfrm>
            <a:off x="457200" y="154976"/>
            <a:ext cx="6705600" cy="9118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762896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br>
              <a:rPr lang="en-US" dirty="0" smtClean="0"/>
            </a:br>
            <a:r>
              <a:rPr lang="en-US" dirty="0" smtClean="0"/>
              <a:t>Master Title Style</a:t>
            </a:r>
            <a:endParaRPr lang="en-US" dirty="0"/>
          </a:p>
        </p:txBody>
      </p:sp>
      <p:sp>
        <p:nvSpPr>
          <p:cNvPr id="4" name="Slide Number Placeholder 2"/>
          <p:cNvSpPr txBox="1">
            <a:spLocks/>
          </p:cNvSpPr>
          <p:nvPr userDrawn="1"/>
        </p:nvSpPr>
        <p:spPr>
          <a:xfrm>
            <a:off x="8305800" y="6477000"/>
            <a:ext cx="381000" cy="217488"/>
          </a:xfrm>
          <a:prstGeom prst="rect">
            <a:avLst/>
          </a:prstGeom>
        </p:spPr>
        <p:txBody>
          <a:bodyPr vert="horz" lIns="0" tIns="0" rIns="0" bIns="0" rtlCol="0" anchor="ctr"/>
          <a:lstStyle>
            <a:defPPr>
              <a:defRPr lang="en-US"/>
            </a:defPPr>
            <a:lvl1pPr algn="r" rtl="0" fontAlgn="base">
              <a:spcBef>
                <a:spcPct val="0"/>
              </a:spcBef>
              <a:spcAft>
                <a:spcPct val="0"/>
              </a:spcAft>
              <a:defRPr sz="1200" kern="1200">
                <a:solidFill>
                  <a:schemeClr val="tx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59B94A-38B1-8E4D-A66D-5B14C06DF9BC}" type="slidenum">
              <a:rPr lang="en-US" smtClean="0"/>
              <a:pPr/>
              <a:t>‹#›</a:t>
            </a:fld>
            <a:endParaRPr lang="en-US" dirty="0"/>
          </a:p>
        </p:txBody>
      </p:sp>
    </p:spTree>
    <p:extLst>
      <p:ext uri="{BB962C8B-B14F-4D97-AF65-F5344CB8AC3E}">
        <p14:creationId xmlns:p14="http://schemas.microsoft.com/office/powerpoint/2010/main" val="3479557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txBox="1">
            <a:spLocks/>
          </p:cNvSpPr>
          <p:nvPr userDrawn="1"/>
        </p:nvSpPr>
        <p:spPr>
          <a:xfrm>
            <a:off x="8305800" y="6477000"/>
            <a:ext cx="381000" cy="217488"/>
          </a:xfrm>
          <a:prstGeom prst="rect">
            <a:avLst/>
          </a:prstGeom>
        </p:spPr>
        <p:txBody>
          <a:bodyPr vert="horz" lIns="0" tIns="0" rIns="0" bIns="0" rtlCol="0" anchor="ctr"/>
          <a:lstStyle>
            <a:defPPr>
              <a:defRPr lang="en-US"/>
            </a:defPPr>
            <a:lvl1pPr algn="r" rtl="0" fontAlgn="base">
              <a:spcBef>
                <a:spcPct val="0"/>
              </a:spcBef>
              <a:spcAft>
                <a:spcPct val="0"/>
              </a:spcAft>
              <a:defRPr sz="1200" kern="1200">
                <a:solidFill>
                  <a:schemeClr val="tx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59B94A-38B1-8E4D-A66D-5B14C06DF9BC}" type="slidenum">
              <a:rPr lang="en-US" smtClean="0"/>
              <a:pPr/>
              <a:t>‹#›</a:t>
            </a:fld>
            <a:endParaRPr lang="en-US" dirty="0"/>
          </a:p>
        </p:txBody>
      </p:sp>
    </p:spTree>
    <p:extLst>
      <p:ext uri="{BB962C8B-B14F-4D97-AF65-F5344CB8AC3E}">
        <p14:creationId xmlns:p14="http://schemas.microsoft.com/office/powerpoint/2010/main" val="38418092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59B94A-38B1-8E4D-A66D-5B14C06DF9BC}" type="slidenum">
              <a:rPr lang="en-US" smtClean="0"/>
              <a:pPr/>
              <a:t>‹#›</a:t>
            </a:fld>
            <a:endParaRPr lang="en-US" dirty="0"/>
          </a:p>
        </p:txBody>
      </p:sp>
    </p:spTree>
    <p:extLst>
      <p:ext uri="{BB962C8B-B14F-4D97-AF65-F5344CB8AC3E}">
        <p14:creationId xmlns:p14="http://schemas.microsoft.com/office/powerpoint/2010/main" val="33194464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BAFE07-7875-439C-A6E2-B812938CE6F0}" type="slidenum">
              <a:rPr lang="en-US" smtClean="0"/>
              <a:t>‹#›</a:t>
            </a:fld>
            <a:endParaRPr lang="en-US" dirty="0"/>
          </a:p>
        </p:txBody>
      </p:sp>
    </p:spTree>
    <p:extLst>
      <p:ext uri="{BB962C8B-B14F-4D97-AF65-F5344CB8AC3E}">
        <p14:creationId xmlns:p14="http://schemas.microsoft.com/office/powerpoint/2010/main" val="159599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4976"/>
            <a:ext cx="6705600" cy="9118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a:t>
            </a:r>
            <a:br>
              <a:rPr lang="en-US" dirty="0" smtClean="0"/>
            </a:br>
            <a:r>
              <a:rPr lang="en-US" dirty="0" smtClean="0"/>
              <a:t>Master Title Style</a:t>
            </a:r>
          </a:p>
        </p:txBody>
      </p:sp>
      <p:sp>
        <p:nvSpPr>
          <p:cNvPr id="1027" name="Rectangle 3"/>
          <p:cNvSpPr>
            <a:spLocks noGrp="1" noChangeArrowheads="1"/>
          </p:cNvSpPr>
          <p:nvPr>
            <p:ph type="body" idx="1"/>
          </p:nvPr>
        </p:nvSpPr>
        <p:spPr bwMode="auto">
          <a:xfrm>
            <a:off x="457200" y="1447800"/>
            <a:ext cx="8229600" cy="4598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Slide Number Placeholder 2"/>
          <p:cNvSpPr>
            <a:spLocks noGrp="1"/>
          </p:cNvSpPr>
          <p:nvPr>
            <p:ph type="sldNum" sz="quarter" idx="4"/>
          </p:nvPr>
        </p:nvSpPr>
        <p:spPr>
          <a:xfrm>
            <a:off x="8305800" y="6477000"/>
            <a:ext cx="381000" cy="217488"/>
          </a:xfrm>
          <a:prstGeom prst="rect">
            <a:avLst/>
          </a:prstGeom>
        </p:spPr>
        <p:txBody>
          <a:bodyPr vert="horz" lIns="0" tIns="0" rIns="0" bIns="0" rtlCol="0" anchor="ctr"/>
          <a:lstStyle>
            <a:lvl1pPr algn="r">
              <a:defRPr sz="1200">
                <a:solidFill>
                  <a:schemeClr val="tx1"/>
                </a:solidFill>
                <a:latin typeface="Arial"/>
                <a:cs typeface="Arial"/>
              </a:defRPr>
            </a:lvl1pPr>
          </a:lstStyle>
          <a:p>
            <a:fld id="{6359B94A-38B1-8E4D-A66D-5B14C06DF9BC}" type="slidenum">
              <a:rPr lang="en-US" smtClean="0"/>
              <a:pPr/>
              <a:t>‹#›</a:t>
            </a:fld>
            <a:endParaRPr lang="en-US" dirty="0"/>
          </a:p>
        </p:txBody>
      </p:sp>
    </p:spTree>
    <p:extLst>
      <p:ext uri="{BB962C8B-B14F-4D97-AF65-F5344CB8AC3E}">
        <p14:creationId xmlns:p14="http://schemas.microsoft.com/office/powerpoint/2010/main" val="665579823"/>
      </p:ext>
    </p:extLst>
  </p:cSld>
  <p:clrMap bg1="lt1" tx1="dk1" bg2="lt2" tx2="dk2" accent1="accent1" accent2="accent2" accent3="accent3" accent4="accent4" accent5="accent5" accent6="accent6" hlink="hlink" folHlink="folHlink"/>
  <p:sldLayoutIdLst>
    <p:sldLayoutId id="2147483705" r:id="rId1"/>
    <p:sldLayoutId id="2147483717" r:id="rId2"/>
    <p:sldLayoutId id="2147483715" r:id="rId3"/>
    <p:sldLayoutId id="2147483706" r:id="rId4"/>
    <p:sldLayoutId id="2147483709" r:id="rId5"/>
    <p:sldLayoutId id="2147483711" r:id="rId6"/>
    <p:sldLayoutId id="2147483713" r:id="rId7"/>
    <p:sldLayoutId id="2147483719" r:id="rId8"/>
    <p:sldLayoutId id="214748372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3000" b="1">
          <a:solidFill>
            <a:schemeClr val="accent1"/>
          </a:solidFill>
          <a:latin typeface="Verdana" pitchFamily="34" charset="0"/>
        </a:defRPr>
      </a:lvl2pPr>
      <a:lvl3pPr algn="l" rtl="0" eaLnBrk="1" fontAlgn="base" hangingPunct="1">
        <a:spcBef>
          <a:spcPct val="0"/>
        </a:spcBef>
        <a:spcAft>
          <a:spcPct val="0"/>
        </a:spcAft>
        <a:defRPr sz="3000" b="1">
          <a:solidFill>
            <a:schemeClr val="accent1"/>
          </a:solidFill>
          <a:latin typeface="Verdana" pitchFamily="34" charset="0"/>
        </a:defRPr>
      </a:lvl3pPr>
      <a:lvl4pPr algn="l" rtl="0" eaLnBrk="1" fontAlgn="base" hangingPunct="1">
        <a:spcBef>
          <a:spcPct val="0"/>
        </a:spcBef>
        <a:spcAft>
          <a:spcPct val="0"/>
        </a:spcAft>
        <a:defRPr sz="3000" b="1">
          <a:solidFill>
            <a:schemeClr val="accent1"/>
          </a:solidFill>
          <a:latin typeface="Verdana" pitchFamily="34" charset="0"/>
        </a:defRPr>
      </a:lvl4pPr>
      <a:lvl5pPr algn="l" rtl="0" eaLnBrk="1" fontAlgn="base" hangingPunct="1">
        <a:spcBef>
          <a:spcPct val="0"/>
        </a:spcBef>
        <a:spcAft>
          <a:spcPct val="0"/>
        </a:spcAft>
        <a:defRPr sz="3000" b="1">
          <a:solidFill>
            <a:schemeClr val="accent1"/>
          </a:solidFill>
          <a:latin typeface="Verdana" pitchFamily="34" charset="0"/>
        </a:defRPr>
      </a:lvl5pPr>
      <a:lvl6pPr marL="457200" algn="l" rtl="0" eaLnBrk="1" fontAlgn="base" hangingPunct="1">
        <a:spcBef>
          <a:spcPct val="0"/>
        </a:spcBef>
        <a:spcAft>
          <a:spcPct val="0"/>
        </a:spcAft>
        <a:defRPr sz="3000" b="1">
          <a:solidFill>
            <a:schemeClr val="accent1"/>
          </a:solidFill>
          <a:latin typeface="Verdana" pitchFamily="34" charset="0"/>
        </a:defRPr>
      </a:lvl6pPr>
      <a:lvl7pPr marL="914400" algn="l" rtl="0" eaLnBrk="1" fontAlgn="base" hangingPunct="1">
        <a:spcBef>
          <a:spcPct val="0"/>
        </a:spcBef>
        <a:spcAft>
          <a:spcPct val="0"/>
        </a:spcAft>
        <a:defRPr sz="3000" b="1">
          <a:solidFill>
            <a:schemeClr val="accent1"/>
          </a:solidFill>
          <a:latin typeface="Verdana" pitchFamily="34" charset="0"/>
        </a:defRPr>
      </a:lvl7pPr>
      <a:lvl8pPr marL="1371600" algn="l" rtl="0" eaLnBrk="1" fontAlgn="base" hangingPunct="1">
        <a:spcBef>
          <a:spcPct val="0"/>
        </a:spcBef>
        <a:spcAft>
          <a:spcPct val="0"/>
        </a:spcAft>
        <a:defRPr sz="3000" b="1">
          <a:solidFill>
            <a:schemeClr val="accent1"/>
          </a:solidFill>
          <a:latin typeface="Verdana" pitchFamily="34" charset="0"/>
        </a:defRPr>
      </a:lvl8pPr>
      <a:lvl9pPr marL="1828800" algn="l" rtl="0" eaLnBrk="1" fontAlgn="base" hangingPunct="1">
        <a:spcBef>
          <a:spcPct val="0"/>
        </a:spcBef>
        <a:spcAft>
          <a:spcPct val="0"/>
        </a:spcAft>
        <a:defRPr sz="3000" b="1">
          <a:solidFill>
            <a:schemeClr val="accent1"/>
          </a:solidFill>
          <a:latin typeface="Verdana" pitchFamily="34" charset="0"/>
        </a:defRPr>
      </a:lvl9pPr>
    </p:titleStyle>
    <p:bodyStyle>
      <a:lvl1pPr marL="0" indent="0" algn="l" rtl="0" eaLnBrk="1" fontAlgn="base" hangingPunct="1">
        <a:spcBef>
          <a:spcPts val="1200"/>
        </a:spcBef>
        <a:spcAft>
          <a:spcPts val="200"/>
        </a:spcAft>
        <a:buClr>
          <a:schemeClr val="accent1"/>
        </a:buClr>
        <a:buFont typeface="Arial"/>
        <a:buNone/>
        <a:defRPr sz="2400" b="1">
          <a:solidFill>
            <a:schemeClr val="accent3"/>
          </a:solidFill>
          <a:latin typeface="+mn-lt"/>
          <a:ea typeface="+mn-ea"/>
          <a:cs typeface="+mn-cs"/>
        </a:defRPr>
      </a:lvl1pPr>
      <a:lvl2pPr marL="225425" indent="-225425" algn="l" rtl="0" eaLnBrk="1" fontAlgn="base" hangingPunct="1">
        <a:spcBef>
          <a:spcPts val="200"/>
        </a:spcBef>
        <a:spcAft>
          <a:spcPts val="200"/>
        </a:spcAft>
        <a:buClr>
          <a:schemeClr val="tx2"/>
        </a:buClr>
        <a:buSzPct val="100000"/>
        <a:buFont typeface="Arial"/>
        <a:buChar char="•"/>
        <a:defRPr sz="2400" b="0">
          <a:solidFill>
            <a:schemeClr val="tx1"/>
          </a:solidFill>
          <a:latin typeface="+mn-lt"/>
        </a:defRPr>
      </a:lvl2pPr>
      <a:lvl3pPr marL="569913" indent="-227013" algn="l" rtl="0" eaLnBrk="1" fontAlgn="base" hangingPunct="1">
        <a:spcBef>
          <a:spcPts val="200"/>
        </a:spcBef>
        <a:spcAft>
          <a:spcPts val="200"/>
        </a:spcAft>
        <a:buClr>
          <a:schemeClr val="tx2"/>
        </a:buClr>
        <a:buSzPct val="100000"/>
        <a:buFont typeface="Arial"/>
        <a:buChar char="•"/>
        <a:defRPr sz="2200" b="0">
          <a:solidFill>
            <a:schemeClr val="tx1"/>
          </a:solidFill>
          <a:latin typeface="+mn-lt"/>
        </a:defRPr>
      </a:lvl3pPr>
      <a:lvl4pPr marL="917575" indent="-225425" algn="l" rtl="0" eaLnBrk="1" fontAlgn="base" hangingPunct="1">
        <a:spcBef>
          <a:spcPts val="200"/>
        </a:spcBef>
        <a:spcAft>
          <a:spcPts val="200"/>
        </a:spcAft>
        <a:buClr>
          <a:schemeClr val="tx2"/>
        </a:buClr>
        <a:buSzPct val="100000"/>
        <a:buFont typeface="Arial"/>
        <a:buChar char="•"/>
        <a:defRPr sz="2000" b="0">
          <a:solidFill>
            <a:schemeClr val="tx1"/>
          </a:solidFill>
          <a:latin typeface="+mn-lt"/>
        </a:defRPr>
      </a:lvl4pPr>
      <a:lvl5pPr marL="1146175" indent="-233363" algn="l" rtl="0" eaLnBrk="1" fontAlgn="base" hangingPunct="1">
        <a:spcBef>
          <a:spcPts val="200"/>
        </a:spcBef>
        <a:spcAft>
          <a:spcPts val="200"/>
        </a:spcAft>
        <a:buClr>
          <a:schemeClr val="tx2"/>
        </a:buClr>
        <a:buSzPct val="100000"/>
        <a:buFont typeface="Arial"/>
        <a:buChar char="•"/>
        <a:defRPr sz="1600" b="0">
          <a:solidFill>
            <a:schemeClr val="tx1"/>
          </a:solidFill>
          <a:latin typeface="+mn-lt"/>
        </a:defRPr>
      </a:lvl5pPr>
      <a:lvl6pPr marL="1287463" indent="-168275" algn="l" rtl="0" eaLnBrk="1" fontAlgn="base" hangingPunct="1">
        <a:spcBef>
          <a:spcPct val="20000"/>
        </a:spcBef>
        <a:spcAft>
          <a:spcPct val="0"/>
        </a:spcAft>
        <a:buClr>
          <a:schemeClr val="accent1"/>
        </a:buClr>
        <a:buChar char="»"/>
        <a:defRPr sz="900">
          <a:solidFill>
            <a:schemeClr val="tx2"/>
          </a:solidFill>
          <a:latin typeface="+mn-lt"/>
        </a:defRPr>
      </a:lvl6pPr>
      <a:lvl7pPr marL="1744663" indent="-168275" algn="l" rtl="0" eaLnBrk="1" fontAlgn="base" hangingPunct="1">
        <a:spcBef>
          <a:spcPct val="20000"/>
        </a:spcBef>
        <a:spcAft>
          <a:spcPct val="0"/>
        </a:spcAft>
        <a:buClr>
          <a:schemeClr val="accent1"/>
        </a:buClr>
        <a:buChar char="»"/>
        <a:defRPr sz="900">
          <a:solidFill>
            <a:schemeClr val="tx2"/>
          </a:solidFill>
          <a:latin typeface="+mn-lt"/>
        </a:defRPr>
      </a:lvl7pPr>
      <a:lvl8pPr marL="2201863" indent="-168275" algn="l" rtl="0" eaLnBrk="1" fontAlgn="base" hangingPunct="1">
        <a:spcBef>
          <a:spcPct val="20000"/>
        </a:spcBef>
        <a:spcAft>
          <a:spcPct val="0"/>
        </a:spcAft>
        <a:buClr>
          <a:schemeClr val="accent1"/>
        </a:buClr>
        <a:buChar char="»"/>
        <a:defRPr sz="900">
          <a:solidFill>
            <a:schemeClr val="tx2"/>
          </a:solidFill>
          <a:latin typeface="+mn-lt"/>
        </a:defRPr>
      </a:lvl8pPr>
      <a:lvl9pPr marL="2659063" indent="-168275" algn="l" rtl="0" eaLnBrk="1" fontAlgn="base" hangingPunct="1">
        <a:spcBef>
          <a:spcPct val="20000"/>
        </a:spcBef>
        <a:spcAft>
          <a:spcPct val="0"/>
        </a:spcAft>
        <a:buClr>
          <a:schemeClr val="accent1"/>
        </a:buClr>
        <a:buChar char="»"/>
        <a:defRPr sz="9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4976"/>
            <a:ext cx="6705600" cy="9118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a:t>
            </a:r>
            <a:br>
              <a:rPr lang="en-US" dirty="0" smtClean="0"/>
            </a:br>
            <a:r>
              <a:rPr lang="en-US" dirty="0" smtClean="0"/>
              <a:t>Master Title Style</a:t>
            </a:r>
          </a:p>
        </p:txBody>
      </p:sp>
      <p:sp>
        <p:nvSpPr>
          <p:cNvPr id="1027" name="Rectangle 3"/>
          <p:cNvSpPr>
            <a:spLocks noGrp="1" noChangeArrowheads="1"/>
          </p:cNvSpPr>
          <p:nvPr>
            <p:ph type="body" idx="1"/>
          </p:nvPr>
        </p:nvSpPr>
        <p:spPr bwMode="auto">
          <a:xfrm>
            <a:off x="457200" y="1447800"/>
            <a:ext cx="8229600" cy="4598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Slide Number Placeholder 2"/>
          <p:cNvSpPr>
            <a:spLocks noGrp="1"/>
          </p:cNvSpPr>
          <p:nvPr>
            <p:ph type="sldNum" sz="quarter" idx="4"/>
          </p:nvPr>
        </p:nvSpPr>
        <p:spPr>
          <a:xfrm>
            <a:off x="8305800" y="6477000"/>
            <a:ext cx="381000" cy="217488"/>
          </a:xfrm>
          <a:prstGeom prst="rect">
            <a:avLst/>
          </a:prstGeom>
        </p:spPr>
        <p:txBody>
          <a:bodyPr vert="horz" lIns="0" tIns="0" rIns="0" bIns="0" rtlCol="0" anchor="ctr"/>
          <a:lstStyle>
            <a:lvl1pPr algn="r">
              <a:defRPr sz="900">
                <a:solidFill>
                  <a:schemeClr val="tx1"/>
                </a:solidFill>
                <a:latin typeface="Arial"/>
                <a:cs typeface="Arial"/>
              </a:defRPr>
            </a:lvl1pPr>
          </a:lstStyle>
          <a:p>
            <a:pPr fontAlgn="auto">
              <a:spcBef>
                <a:spcPts val="0"/>
              </a:spcBef>
              <a:spcAft>
                <a:spcPts val="0"/>
              </a:spcAft>
            </a:pPr>
            <a:fld id="{9226798B-5163-427B-8D3C-08F58776C3E4}" type="slidenum">
              <a:rPr lang="en-US" smtClean="0">
                <a:solidFill>
                  <a:srgbClr val="4D4D4D"/>
                </a:solidFill>
              </a:rPr>
              <a:pPr fontAlgn="auto">
                <a:spcBef>
                  <a:spcPts val="0"/>
                </a:spcBef>
                <a:spcAft>
                  <a:spcPts val="0"/>
                </a:spcAft>
              </a:pPr>
              <a:t>‹#›</a:t>
            </a:fld>
            <a:endParaRPr lang="en-US">
              <a:solidFill>
                <a:srgbClr val="4D4D4D"/>
              </a:solidFill>
            </a:endParaRPr>
          </a:p>
        </p:txBody>
      </p:sp>
    </p:spTree>
    <p:extLst>
      <p:ext uri="{BB962C8B-B14F-4D97-AF65-F5344CB8AC3E}">
        <p14:creationId xmlns:p14="http://schemas.microsoft.com/office/powerpoint/2010/main" val="227352792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1950" b="1">
          <a:solidFill>
            <a:schemeClr val="bg2"/>
          </a:solidFill>
          <a:latin typeface="+mj-lt"/>
          <a:ea typeface="+mj-ea"/>
          <a:cs typeface="+mj-cs"/>
        </a:defRPr>
      </a:lvl1pPr>
      <a:lvl2pPr algn="l" rtl="0" eaLnBrk="1" fontAlgn="base" hangingPunct="1">
        <a:spcBef>
          <a:spcPct val="0"/>
        </a:spcBef>
        <a:spcAft>
          <a:spcPct val="0"/>
        </a:spcAft>
        <a:defRPr sz="2250" b="1">
          <a:solidFill>
            <a:schemeClr val="accent1"/>
          </a:solidFill>
          <a:latin typeface="Verdana" pitchFamily="34" charset="0"/>
        </a:defRPr>
      </a:lvl2pPr>
      <a:lvl3pPr algn="l" rtl="0" eaLnBrk="1" fontAlgn="base" hangingPunct="1">
        <a:spcBef>
          <a:spcPct val="0"/>
        </a:spcBef>
        <a:spcAft>
          <a:spcPct val="0"/>
        </a:spcAft>
        <a:defRPr sz="2250" b="1">
          <a:solidFill>
            <a:schemeClr val="accent1"/>
          </a:solidFill>
          <a:latin typeface="Verdana" pitchFamily="34" charset="0"/>
        </a:defRPr>
      </a:lvl3pPr>
      <a:lvl4pPr algn="l" rtl="0" eaLnBrk="1" fontAlgn="base" hangingPunct="1">
        <a:spcBef>
          <a:spcPct val="0"/>
        </a:spcBef>
        <a:spcAft>
          <a:spcPct val="0"/>
        </a:spcAft>
        <a:defRPr sz="2250" b="1">
          <a:solidFill>
            <a:schemeClr val="accent1"/>
          </a:solidFill>
          <a:latin typeface="Verdana" pitchFamily="34" charset="0"/>
        </a:defRPr>
      </a:lvl4pPr>
      <a:lvl5pPr algn="l" rtl="0" eaLnBrk="1" fontAlgn="base" hangingPunct="1">
        <a:spcBef>
          <a:spcPct val="0"/>
        </a:spcBef>
        <a:spcAft>
          <a:spcPct val="0"/>
        </a:spcAft>
        <a:defRPr sz="2250" b="1">
          <a:solidFill>
            <a:schemeClr val="accent1"/>
          </a:solidFill>
          <a:latin typeface="Verdana" pitchFamily="34" charset="0"/>
        </a:defRPr>
      </a:lvl5pPr>
      <a:lvl6pPr marL="342900" algn="l" rtl="0" eaLnBrk="1" fontAlgn="base" hangingPunct="1">
        <a:spcBef>
          <a:spcPct val="0"/>
        </a:spcBef>
        <a:spcAft>
          <a:spcPct val="0"/>
        </a:spcAft>
        <a:defRPr sz="2250" b="1">
          <a:solidFill>
            <a:schemeClr val="accent1"/>
          </a:solidFill>
          <a:latin typeface="Verdana" pitchFamily="34" charset="0"/>
        </a:defRPr>
      </a:lvl6pPr>
      <a:lvl7pPr marL="685800" algn="l" rtl="0" eaLnBrk="1" fontAlgn="base" hangingPunct="1">
        <a:spcBef>
          <a:spcPct val="0"/>
        </a:spcBef>
        <a:spcAft>
          <a:spcPct val="0"/>
        </a:spcAft>
        <a:defRPr sz="2250" b="1">
          <a:solidFill>
            <a:schemeClr val="accent1"/>
          </a:solidFill>
          <a:latin typeface="Verdana" pitchFamily="34" charset="0"/>
        </a:defRPr>
      </a:lvl7pPr>
      <a:lvl8pPr marL="1028700" algn="l" rtl="0" eaLnBrk="1" fontAlgn="base" hangingPunct="1">
        <a:spcBef>
          <a:spcPct val="0"/>
        </a:spcBef>
        <a:spcAft>
          <a:spcPct val="0"/>
        </a:spcAft>
        <a:defRPr sz="2250" b="1">
          <a:solidFill>
            <a:schemeClr val="accent1"/>
          </a:solidFill>
          <a:latin typeface="Verdana" pitchFamily="34" charset="0"/>
        </a:defRPr>
      </a:lvl8pPr>
      <a:lvl9pPr marL="1371600" algn="l" rtl="0" eaLnBrk="1" fontAlgn="base" hangingPunct="1">
        <a:spcBef>
          <a:spcPct val="0"/>
        </a:spcBef>
        <a:spcAft>
          <a:spcPct val="0"/>
        </a:spcAft>
        <a:defRPr sz="2250" b="1">
          <a:solidFill>
            <a:schemeClr val="accent1"/>
          </a:solidFill>
          <a:latin typeface="Verdana" pitchFamily="34" charset="0"/>
        </a:defRPr>
      </a:lvl9pPr>
    </p:titleStyle>
    <p:bodyStyle>
      <a:lvl1pPr marL="0" indent="0" algn="l" rtl="0" eaLnBrk="1" fontAlgn="base" hangingPunct="1">
        <a:spcBef>
          <a:spcPts val="900"/>
        </a:spcBef>
        <a:spcAft>
          <a:spcPts val="150"/>
        </a:spcAft>
        <a:buClr>
          <a:schemeClr val="accent1"/>
        </a:buClr>
        <a:buFont typeface="Arial"/>
        <a:buNone/>
        <a:defRPr sz="1800" b="1">
          <a:solidFill>
            <a:schemeClr val="accent3"/>
          </a:solidFill>
          <a:latin typeface="+mn-lt"/>
          <a:ea typeface="+mn-ea"/>
          <a:cs typeface="+mn-cs"/>
        </a:defRPr>
      </a:lvl1pPr>
      <a:lvl2pPr marL="169069" indent="-169069" algn="l" rtl="0" eaLnBrk="1" fontAlgn="base" hangingPunct="1">
        <a:spcBef>
          <a:spcPts val="150"/>
        </a:spcBef>
        <a:spcAft>
          <a:spcPts val="150"/>
        </a:spcAft>
        <a:buClr>
          <a:schemeClr val="tx2"/>
        </a:buClr>
        <a:buSzPct val="100000"/>
        <a:buFont typeface="Arial"/>
        <a:buChar char="•"/>
        <a:defRPr sz="1800" b="0">
          <a:solidFill>
            <a:schemeClr val="tx1"/>
          </a:solidFill>
          <a:latin typeface="+mn-lt"/>
        </a:defRPr>
      </a:lvl2pPr>
      <a:lvl3pPr marL="427435" indent="-170260" algn="l" rtl="0" eaLnBrk="1" fontAlgn="base" hangingPunct="1">
        <a:spcBef>
          <a:spcPts val="150"/>
        </a:spcBef>
        <a:spcAft>
          <a:spcPts val="150"/>
        </a:spcAft>
        <a:buClr>
          <a:schemeClr val="tx2"/>
        </a:buClr>
        <a:buSzPct val="100000"/>
        <a:buFont typeface="Arial"/>
        <a:buChar char="•"/>
        <a:defRPr sz="1650" b="0">
          <a:solidFill>
            <a:schemeClr val="tx1"/>
          </a:solidFill>
          <a:latin typeface="+mn-lt"/>
        </a:defRPr>
      </a:lvl3pPr>
      <a:lvl4pPr marL="688181" indent="-169069" algn="l" rtl="0" eaLnBrk="1" fontAlgn="base" hangingPunct="1">
        <a:spcBef>
          <a:spcPts val="150"/>
        </a:spcBef>
        <a:spcAft>
          <a:spcPts val="150"/>
        </a:spcAft>
        <a:buClr>
          <a:schemeClr val="tx2"/>
        </a:buClr>
        <a:buSzPct val="100000"/>
        <a:buFont typeface="Arial"/>
        <a:buChar char="•"/>
        <a:defRPr sz="1500" b="0">
          <a:solidFill>
            <a:schemeClr val="tx1"/>
          </a:solidFill>
          <a:latin typeface="+mn-lt"/>
        </a:defRPr>
      </a:lvl4pPr>
      <a:lvl5pPr marL="859631" indent="-175022" algn="l" rtl="0" eaLnBrk="1" fontAlgn="base" hangingPunct="1">
        <a:spcBef>
          <a:spcPts val="150"/>
        </a:spcBef>
        <a:spcAft>
          <a:spcPts val="150"/>
        </a:spcAft>
        <a:buClr>
          <a:schemeClr val="tx2"/>
        </a:buClr>
        <a:buSzPct val="100000"/>
        <a:buFont typeface="Arial"/>
        <a:buChar char="•"/>
        <a:defRPr sz="1200" b="0">
          <a:solidFill>
            <a:schemeClr val="tx1"/>
          </a:solidFill>
          <a:latin typeface="+mn-lt"/>
        </a:defRPr>
      </a:lvl5pPr>
      <a:lvl6pPr marL="965597" indent="-126206" algn="l" rtl="0" eaLnBrk="1" fontAlgn="base" hangingPunct="1">
        <a:spcBef>
          <a:spcPct val="20000"/>
        </a:spcBef>
        <a:spcAft>
          <a:spcPct val="0"/>
        </a:spcAft>
        <a:buClr>
          <a:schemeClr val="accent1"/>
        </a:buClr>
        <a:buChar char="»"/>
        <a:defRPr sz="675">
          <a:solidFill>
            <a:schemeClr val="tx2"/>
          </a:solidFill>
          <a:latin typeface="+mn-lt"/>
        </a:defRPr>
      </a:lvl6pPr>
      <a:lvl7pPr marL="1308497" indent="-126206" algn="l" rtl="0" eaLnBrk="1" fontAlgn="base" hangingPunct="1">
        <a:spcBef>
          <a:spcPct val="20000"/>
        </a:spcBef>
        <a:spcAft>
          <a:spcPct val="0"/>
        </a:spcAft>
        <a:buClr>
          <a:schemeClr val="accent1"/>
        </a:buClr>
        <a:buChar char="»"/>
        <a:defRPr sz="675">
          <a:solidFill>
            <a:schemeClr val="tx2"/>
          </a:solidFill>
          <a:latin typeface="+mn-lt"/>
        </a:defRPr>
      </a:lvl7pPr>
      <a:lvl8pPr marL="1651397" indent="-126206" algn="l" rtl="0" eaLnBrk="1" fontAlgn="base" hangingPunct="1">
        <a:spcBef>
          <a:spcPct val="20000"/>
        </a:spcBef>
        <a:spcAft>
          <a:spcPct val="0"/>
        </a:spcAft>
        <a:buClr>
          <a:schemeClr val="accent1"/>
        </a:buClr>
        <a:buChar char="»"/>
        <a:defRPr sz="675">
          <a:solidFill>
            <a:schemeClr val="tx2"/>
          </a:solidFill>
          <a:latin typeface="+mn-lt"/>
        </a:defRPr>
      </a:lvl8pPr>
      <a:lvl9pPr marL="1994297" indent="-126206" algn="l" rtl="0" eaLnBrk="1" fontAlgn="base" hangingPunct="1">
        <a:spcBef>
          <a:spcPct val="20000"/>
        </a:spcBef>
        <a:spcAft>
          <a:spcPct val="0"/>
        </a:spcAft>
        <a:buClr>
          <a:schemeClr val="accent1"/>
        </a:buClr>
        <a:buChar char="»"/>
        <a:defRPr sz="675">
          <a:solidFill>
            <a:schemeClr val="tx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0459"/>
            <a:ext cx="4525721" cy="990600"/>
          </a:xfrm>
        </p:spPr>
        <p:txBody>
          <a:bodyPr/>
          <a:lstStyle/>
          <a:p>
            <a:r>
              <a:rPr lang="en-US" dirty="0" smtClean="0"/>
              <a:t>RAPID</a:t>
            </a:r>
            <a:br>
              <a:rPr lang="en-US" dirty="0" smtClean="0"/>
            </a:br>
            <a:r>
              <a:rPr lang="en-US" dirty="0" smtClean="0"/>
              <a:t>Meeting	</a:t>
            </a:r>
            <a:endParaRPr lang="en-US" dirty="0"/>
          </a:p>
        </p:txBody>
      </p:sp>
      <p:sp>
        <p:nvSpPr>
          <p:cNvPr id="3075" name="Rectangle 3"/>
          <p:cNvSpPr>
            <a:spLocks noGrp="1" noChangeArrowheads="1"/>
          </p:cNvSpPr>
          <p:nvPr>
            <p:ph type="subTitle" idx="1"/>
          </p:nvPr>
        </p:nvSpPr>
        <p:spPr>
          <a:xfrm>
            <a:off x="457200" y="3124200"/>
            <a:ext cx="3648544" cy="390741"/>
          </a:xfrm>
        </p:spPr>
        <p:txBody>
          <a:bodyPr/>
          <a:lstStyle/>
          <a:p>
            <a:r>
              <a:rPr lang="en-US" dirty="0" smtClean="0"/>
              <a:t>May 2017</a:t>
            </a:r>
          </a:p>
        </p:txBody>
      </p:sp>
    </p:spTree>
    <p:extLst>
      <p:ext uri="{BB962C8B-B14F-4D97-AF65-F5344CB8AC3E}">
        <p14:creationId xmlns:p14="http://schemas.microsoft.com/office/powerpoint/2010/main" val="31603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85800" y="279400"/>
            <a:ext cx="6248400" cy="642938"/>
          </a:xfrm>
        </p:spPr>
        <p:txBody>
          <a:bodyPr/>
          <a:lstStyle/>
          <a:p>
            <a:r>
              <a:rPr lang="en-US" altLang="en-US" dirty="0" smtClean="0"/>
              <a:t>2017 Biannual NYCDOH </a:t>
            </a:r>
            <a:br>
              <a:rPr lang="en-US" altLang="en-US" dirty="0" smtClean="0"/>
            </a:br>
            <a:r>
              <a:rPr lang="en-US" altLang="en-US" dirty="0" smtClean="0"/>
              <a:t>Radiation Inspection</a:t>
            </a:r>
          </a:p>
        </p:txBody>
      </p:sp>
      <p:sp>
        <p:nvSpPr>
          <p:cNvPr id="11" name="Rectangle 10"/>
          <p:cNvSpPr/>
          <p:nvPr/>
        </p:nvSpPr>
        <p:spPr>
          <a:xfrm>
            <a:off x="752475" y="1676400"/>
            <a:ext cx="7553325" cy="4130361"/>
          </a:xfrm>
          <a:prstGeom prst="rect">
            <a:avLst/>
          </a:prstGeom>
        </p:spPr>
        <p:txBody>
          <a:bodyPr wrap="square">
            <a:spAutoFit/>
          </a:bodyPr>
          <a:lstStyle/>
          <a:p>
            <a:pPr>
              <a:lnSpc>
                <a:spcPct val="80000"/>
              </a:lnSpc>
              <a:defRPr/>
            </a:pPr>
            <a:r>
              <a:rPr lang="en-US" altLang="en-US" sz="2800" b="1" dirty="0">
                <a:solidFill>
                  <a:srgbClr val="E28432"/>
                </a:solidFill>
                <a:latin typeface="Arial"/>
              </a:rPr>
              <a:t>Unannounced Inspection – </a:t>
            </a:r>
            <a:r>
              <a:rPr lang="en-US" altLang="en-US" sz="2800" b="1" dirty="0" smtClean="0">
                <a:solidFill>
                  <a:srgbClr val="E28432"/>
                </a:solidFill>
                <a:latin typeface="Arial"/>
              </a:rPr>
              <a:t>Anytime in 2017</a:t>
            </a:r>
          </a:p>
          <a:p>
            <a:pPr>
              <a:lnSpc>
                <a:spcPct val="80000"/>
              </a:lnSpc>
              <a:defRPr/>
            </a:pPr>
            <a:endParaRPr lang="en-US" altLang="en-US" sz="2000" dirty="0">
              <a:solidFill>
                <a:srgbClr val="A7A9AC">
                  <a:lumMod val="50000"/>
                </a:srgbClr>
              </a:solidFill>
              <a:latin typeface="Arial"/>
            </a:endParaRPr>
          </a:p>
          <a:p>
            <a:pPr>
              <a:lnSpc>
                <a:spcPct val="80000"/>
              </a:lnSpc>
              <a:buClr>
                <a:srgbClr val="B32020"/>
              </a:buClr>
              <a:defRPr/>
            </a:pPr>
            <a:r>
              <a:rPr lang="en-US" altLang="en-US" sz="2000" b="1" dirty="0">
                <a:solidFill>
                  <a:srgbClr val="A7A9AC">
                    <a:lumMod val="50000"/>
                  </a:srgbClr>
                </a:solidFill>
                <a:latin typeface="Arial"/>
              </a:rPr>
              <a:t>Communication and Assistance </a:t>
            </a:r>
          </a:p>
          <a:p>
            <a:pPr marL="685800" lvl="1" indent="-342900">
              <a:lnSpc>
                <a:spcPct val="80000"/>
              </a:lnSpc>
              <a:buClr>
                <a:srgbClr val="B32020"/>
              </a:buClr>
              <a:buFont typeface="Arial" panose="020B0604020202020204" pitchFamily="34" charset="0"/>
              <a:buChar char="•"/>
              <a:defRPr/>
            </a:pPr>
            <a:r>
              <a:rPr lang="en-US" altLang="en-US" sz="2000" dirty="0">
                <a:solidFill>
                  <a:srgbClr val="A7A9AC">
                    <a:lumMod val="50000"/>
                  </a:srgbClr>
                </a:solidFill>
                <a:latin typeface="Arial"/>
              </a:rPr>
              <a:t>Broadcast email to Principal Investigators and Laboratory Safety </a:t>
            </a:r>
            <a:r>
              <a:rPr lang="en-US" altLang="en-US" sz="2000" dirty="0" smtClean="0">
                <a:solidFill>
                  <a:srgbClr val="A7A9AC">
                    <a:lumMod val="50000"/>
                  </a:srgbClr>
                </a:solidFill>
                <a:latin typeface="Arial"/>
              </a:rPr>
              <a:t>Coordinators.</a:t>
            </a:r>
            <a:endParaRPr lang="en-US" altLang="en-US" sz="2000" dirty="0">
              <a:solidFill>
                <a:srgbClr val="A7A9AC">
                  <a:lumMod val="50000"/>
                </a:srgbClr>
              </a:solidFill>
              <a:latin typeface="Arial"/>
            </a:endParaRPr>
          </a:p>
          <a:p>
            <a:pPr marL="685800" lvl="1" indent="-342900">
              <a:lnSpc>
                <a:spcPct val="80000"/>
              </a:lnSpc>
              <a:buClr>
                <a:srgbClr val="B32020"/>
              </a:buClr>
              <a:buFont typeface="Arial" panose="020B0604020202020204" pitchFamily="34" charset="0"/>
              <a:buChar char="•"/>
              <a:defRPr/>
            </a:pPr>
            <a:r>
              <a:rPr lang="en-US" altLang="en-US" sz="2000" dirty="0" smtClean="0">
                <a:solidFill>
                  <a:srgbClr val="A7A9AC">
                    <a:lumMod val="50000"/>
                  </a:srgbClr>
                </a:solidFill>
                <a:latin typeface="Arial"/>
              </a:rPr>
              <a:t>EHS </a:t>
            </a:r>
            <a:r>
              <a:rPr lang="en-US" altLang="en-US" sz="2000" dirty="0">
                <a:solidFill>
                  <a:srgbClr val="A7A9AC">
                    <a:lumMod val="50000"/>
                  </a:srgbClr>
                </a:solidFill>
                <a:latin typeface="Arial"/>
              </a:rPr>
              <a:t>Safety Advisor </a:t>
            </a:r>
            <a:r>
              <a:rPr lang="en-US" altLang="en-US" sz="2000" dirty="0" smtClean="0">
                <a:solidFill>
                  <a:srgbClr val="A7A9AC">
                    <a:lumMod val="50000"/>
                  </a:srgbClr>
                </a:solidFill>
                <a:latin typeface="Arial"/>
              </a:rPr>
              <a:t>visits to </a:t>
            </a:r>
            <a:r>
              <a:rPr lang="en-US" altLang="en-US" sz="2000" dirty="0">
                <a:solidFill>
                  <a:srgbClr val="A7A9AC">
                    <a:lumMod val="50000"/>
                  </a:srgbClr>
                </a:solidFill>
                <a:latin typeface="Arial"/>
              </a:rPr>
              <a:t>laboratories </a:t>
            </a:r>
            <a:r>
              <a:rPr lang="en-US" altLang="en-US" sz="2000" dirty="0" smtClean="0">
                <a:solidFill>
                  <a:srgbClr val="A7A9AC">
                    <a:lumMod val="50000"/>
                  </a:srgbClr>
                </a:solidFill>
                <a:latin typeface="Arial"/>
              </a:rPr>
              <a:t>to check for correctable issues.</a:t>
            </a:r>
          </a:p>
          <a:p>
            <a:pPr marL="685800" lvl="1" indent="-342900">
              <a:lnSpc>
                <a:spcPct val="80000"/>
              </a:lnSpc>
              <a:buClr>
                <a:srgbClr val="B32020"/>
              </a:buClr>
              <a:buFont typeface="Arial" panose="020B0604020202020204" pitchFamily="34" charset="0"/>
              <a:buChar char="•"/>
              <a:defRPr/>
            </a:pPr>
            <a:r>
              <a:rPr lang="en-US" altLang="en-US" sz="2000" dirty="0" smtClean="0">
                <a:solidFill>
                  <a:srgbClr val="A7A9AC">
                    <a:lumMod val="50000"/>
                  </a:srgbClr>
                </a:solidFill>
                <a:latin typeface="Arial"/>
              </a:rPr>
              <a:t>Self-Audit </a:t>
            </a:r>
            <a:r>
              <a:rPr lang="en-US" altLang="en-US" sz="2000" dirty="0">
                <a:solidFill>
                  <a:srgbClr val="A7A9AC">
                    <a:lumMod val="50000"/>
                  </a:srgbClr>
                </a:solidFill>
                <a:latin typeface="Arial"/>
              </a:rPr>
              <a:t>guide of common radiation related violations with corrective </a:t>
            </a:r>
            <a:r>
              <a:rPr lang="en-US" altLang="en-US" sz="2000" dirty="0" smtClean="0">
                <a:solidFill>
                  <a:srgbClr val="A7A9AC">
                    <a:lumMod val="50000"/>
                  </a:srgbClr>
                </a:solidFill>
                <a:latin typeface="Arial"/>
              </a:rPr>
              <a:t>action.</a:t>
            </a:r>
            <a:endParaRPr lang="en-US" altLang="en-US" sz="2000" dirty="0">
              <a:solidFill>
                <a:srgbClr val="A7A9AC">
                  <a:lumMod val="50000"/>
                </a:srgbClr>
              </a:solidFill>
              <a:latin typeface="Arial"/>
            </a:endParaRPr>
          </a:p>
          <a:p>
            <a:pPr marL="342900" indent="-342900">
              <a:lnSpc>
                <a:spcPct val="80000"/>
              </a:lnSpc>
              <a:buClr>
                <a:srgbClr val="B32020"/>
              </a:buClr>
              <a:buFont typeface="Arial" panose="020B0604020202020204" pitchFamily="34" charset="0"/>
              <a:buChar char="•"/>
              <a:defRPr/>
            </a:pPr>
            <a:endParaRPr lang="en-US" altLang="en-US" sz="2000" dirty="0">
              <a:solidFill>
                <a:srgbClr val="A7A9AC">
                  <a:lumMod val="50000"/>
                </a:srgbClr>
              </a:solidFill>
              <a:latin typeface="Arial"/>
            </a:endParaRPr>
          </a:p>
          <a:p>
            <a:pPr>
              <a:lnSpc>
                <a:spcPct val="80000"/>
              </a:lnSpc>
              <a:buClr>
                <a:srgbClr val="B32020"/>
              </a:buClr>
              <a:defRPr/>
            </a:pPr>
            <a:r>
              <a:rPr lang="en-US" altLang="en-US" sz="2000" b="1" dirty="0">
                <a:solidFill>
                  <a:srgbClr val="A7A9AC">
                    <a:lumMod val="50000"/>
                  </a:srgbClr>
                </a:solidFill>
                <a:latin typeface="Arial"/>
              </a:rPr>
              <a:t>Inspection</a:t>
            </a:r>
          </a:p>
          <a:p>
            <a:pPr marL="685800" lvl="1" indent="-342900">
              <a:lnSpc>
                <a:spcPct val="80000"/>
              </a:lnSpc>
              <a:buClr>
                <a:srgbClr val="B32020"/>
              </a:buClr>
              <a:buFont typeface="Arial" panose="020B0604020202020204" pitchFamily="34" charset="0"/>
              <a:buChar char="•"/>
              <a:defRPr/>
            </a:pPr>
            <a:r>
              <a:rPr lang="en-US" altLang="en-US" sz="2000" dirty="0" smtClean="0">
                <a:solidFill>
                  <a:srgbClr val="A7A9AC">
                    <a:lumMod val="50000"/>
                  </a:srgbClr>
                </a:solidFill>
                <a:latin typeface="Arial"/>
              </a:rPr>
              <a:t>DOH typically inspects 20% of laboratories.</a:t>
            </a:r>
          </a:p>
          <a:p>
            <a:pPr marL="685800" lvl="1" indent="-342900">
              <a:lnSpc>
                <a:spcPct val="80000"/>
              </a:lnSpc>
              <a:buClr>
                <a:srgbClr val="B32020"/>
              </a:buClr>
              <a:buFont typeface="Arial" panose="020B0604020202020204" pitchFamily="34" charset="0"/>
              <a:buChar char="•"/>
              <a:defRPr/>
            </a:pPr>
            <a:r>
              <a:rPr lang="en-US" altLang="en-US" sz="2000" dirty="0" smtClean="0">
                <a:solidFill>
                  <a:srgbClr val="A7A9AC">
                    <a:lumMod val="50000"/>
                  </a:srgbClr>
                </a:solidFill>
                <a:latin typeface="Arial"/>
              </a:rPr>
              <a:t>Inspectors accompanied by EHS and require assistance from laboratory.</a:t>
            </a:r>
          </a:p>
          <a:p>
            <a:pPr marL="685800" lvl="1" indent="-342900">
              <a:lnSpc>
                <a:spcPct val="80000"/>
              </a:lnSpc>
              <a:buClr>
                <a:srgbClr val="B32020"/>
              </a:buClr>
              <a:buFont typeface="Arial" panose="020B0604020202020204" pitchFamily="34" charset="0"/>
              <a:buChar char="•"/>
              <a:defRPr/>
            </a:pPr>
            <a:r>
              <a:rPr lang="en-US" altLang="en-US" sz="2000" dirty="0" smtClean="0">
                <a:solidFill>
                  <a:srgbClr val="A7A9AC">
                    <a:lumMod val="50000"/>
                  </a:srgbClr>
                </a:solidFill>
                <a:latin typeface="Arial"/>
              </a:rPr>
              <a:t>Fines are possible for multiple serious violations but must proceed through an administrative tribunal process.</a:t>
            </a:r>
          </a:p>
        </p:txBody>
      </p:sp>
    </p:spTree>
    <p:extLst>
      <p:ext uri="{BB962C8B-B14F-4D97-AF65-F5344CB8AC3E}">
        <p14:creationId xmlns:p14="http://schemas.microsoft.com/office/powerpoint/2010/main" val="131740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829948" y="1371601"/>
            <a:ext cx="7628252" cy="4585871"/>
          </a:xfrm>
          <a:prstGeom prst="rect">
            <a:avLst/>
          </a:prstGeom>
          <a:noFill/>
        </p:spPr>
        <p:txBody>
          <a:bodyPr wrap="square" rtlCol="0">
            <a:spAutoFit/>
          </a:bodyPr>
          <a:lstStyle/>
          <a:p>
            <a:pPr fontAlgn="auto">
              <a:spcBef>
                <a:spcPts val="0"/>
              </a:spcBef>
              <a:spcAft>
                <a:spcPts val="0"/>
              </a:spcAft>
            </a:pPr>
            <a:r>
              <a:rPr lang="en-US" sz="2000" dirty="0" smtClean="0">
                <a:solidFill>
                  <a:srgbClr val="4D4D4D"/>
                </a:solidFill>
                <a:latin typeface="Arial"/>
              </a:rPr>
              <a:t>NYC Department of Health inspects Laboratories every 2 years.</a:t>
            </a:r>
          </a:p>
          <a:p>
            <a:pPr fontAlgn="auto">
              <a:spcBef>
                <a:spcPts val="0"/>
              </a:spcBef>
              <a:spcAft>
                <a:spcPts val="0"/>
              </a:spcAft>
            </a:pPr>
            <a:endParaRPr lang="en-US" sz="1500" dirty="0">
              <a:solidFill>
                <a:srgbClr val="4D4D4D"/>
              </a:solidFill>
              <a:latin typeface="Arial"/>
            </a:endParaRPr>
          </a:p>
          <a:p>
            <a:pPr fontAlgn="auto">
              <a:spcBef>
                <a:spcPts val="0"/>
              </a:spcBef>
              <a:spcAft>
                <a:spcPts val="0"/>
              </a:spcAft>
            </a:pPr>
            <a:r>
              <a:rPr lang="en-US" b="1" dirty="0" smtClean="0">
                <a:solidFill>
                  <a:srgbClr val="E28432"/>
                </a:solidFill>
                <a:latin typeface="Arial"/>
              </a:rPr>
              <a:t>Top 4 areas of concern for DOH:</a:t>
            </a:r>
          </a:p>
          <a:p>
            <a:pPr fontAlgn="auto">
              <a:spcBef>
                <a:spcPts val="0"/>
              </a:spcBef>
              <a:spcAft>
                <a:spcPts val="0"/>
              </a:spcAft>
            </a:pPr>
            <a:endParaRPr lang="en-US" sz="1500" dirty="0" smtClean="0">
              <a:solidFill>
                <a:srgbClr val="4D4D4D"/>
              </a:solidFill>
              <a:latin typeface="Arial"/>
            </a:endParaRPr>
          </a:p>
          <a:p>
            <a:pPr fontAlgn="auto">
              <a:spcBef>
                <a:spcPts val="0"/>
              </a:spcBef>
              <a:spcAft>
                <a:spcPts val="0"/>
              </a:spcAft>
              <a:buClr>
                <a:srgbClr val="B32020"/>
              </a:buClr>
              <a:buSzPct val="100000"/>
            </a:pPr>
            <a:r>
              <a:rPr lang="en-US" sz="1800" b="1" dirty="0" smtClean="0">
                <a:solidFill>
                  <a:srgbClr val="4D4D4D"/>
                </a:solidFill>
                <a:latin typeface="Arial"/>
              </a:rPr>
              <a:t>Contamination Control</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Monthly wipe testing</a:t>
            </a:r>
          </a:p>
          <a:p>
            <a:pPr marL="742950" lvl="1" indent="-285750" fontAlgn="auto">
              <a:spcBef>
                <a:spcPts val="0"/>
              </a:spcBef>
              <a:spcAft>
                <a:spcPts val="800"/>
              </a:spcAft>
              <a:buClr>
                <a:srgbClr val="B32020"/>
              </a:buClr>
              <a:buSzPct val="100000"/>
              <a:buFont typeface="Arial" panose="020B0604020202020204" pitchFamily="34" charset="0"/>
              <a:buChar char="•"/>
            </a:pPr>
            <a:r>
              <a:rPr lang="en-US" sz="1400" dirty="0" smtClean="0">
                <a:solidFill>
                  <a:srgbClr val="4D4D4D"/>
                </a:solidFill>
                <a:latin typeface="Arial"/>
              </a:rPr>
              <a:t>Survey meter calibration</a:t>
            </a:r>
            <a:endParaRPr lang="en-US" sz="1200" dirty="0" smtClean="0">
              <a:solidFill>
                <a:srgbClr val="4D4D4D"/>
              </a:solidFill>
              <a:latin typeface="Arial"/>
            </a:endParaRPr>
          </a:p>
          <a:p>
            <a:pPr fontAlgn="auto">
              <a:spcBef>
                <a:spcPts val="0"/>
              </a:spcBef>
              <a:spcAft>
                <a:spcPts val="0"/>
              </a:spcAft>
              <a:buClr>
                <a:srgbClr val="B32020"/>
              </a:buClr>
              <a:buSzPct val="100000"/>
            </a:pPr>
            <a:r>
              <a:rPr lang="en-US" sz="1800" b="1" dirty="0" smtClean="0">
                <a:solidFill>
                  <a:srgbClr val="4D4D4D"/>
                </a:solidFill>
                <a:latin typeface="Arial"/>
              </a:rPr>
              <a:t>Inventory Control</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Central Isotope Laboratory (CIL)</a:t>
            </a:r>
          </a:p>
          <a:p>
            <a:pPr marL="742950" lvl="1" indent="-285750" fontAlgn="auto">
              <a:spcBef>
                <a:spcPts val="0"/>
              </a:spcBef>
              <a:spcAft>
                <a:spcPts val="800"/>
              </a:spcAft>
              <a:buClr>
                <a:srgbClr val="B32020"/>
              </a:buClr>
              <a:buSzPct val="100000"/>
              <a:buFont typeface="Arial" panose="020B0604020202020204" pitchFamily="34" charset="0"/>
              <a:buChar char="•"/>
            </a:pPr>
            <a:r>
              <a:rPr lang="en-US" sz="1400" dirty="0" smtClean="0">
                <a:solidFill>
                  <a:srgbClr val="4D4D4D"/>
                </a:solidFill>
                <a:latin typeface="Arial"/>
              </a:rPr>
              <a:t>Laboratory use records</a:t>
            </a:r>
            <a:endParaRPr lang="en-US" sz="1200" dirty="0" smtClean="0">
              <a:solidFill>
                <a:srgbClr val="4D4D4D"/>
              </a:solidFill>
              <a:latin typeface="Arial"/>
            </a:endParaRPr>
          </a:p>
          <a:p>
            <a:pPr fontAlgn="auto">
              <a:spcBef>
                <a:spcPts val="0"/>
              </a:spcBef>
              <a:spcAft>
                <a:spcPts val="0"/>
              </a:spcAft>
              <a:buClr>
                <a:srgbClr val="B32020"/>
              </a:buClr>
              <a:buSzPct val="100000"/>
            </a:pPr>
            <a:r>
              <a:rPr lang="en-US" sz="1800" b="1" dirty="0" smtClean="0">
                <a:solidFill>
                  <a:srgbClr val="4D4D4D"/>
                </a:solidFill>
                <a:latin typeface="Arial"/>
              </a:rPr>
              <a:t>Waste Control</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Proper containers</a:t>
            </a:r>
          </a:p>
          <a:p>
            <a:pPr marL="742950" lvl="1" indent="-285750" fontAlgn="auto">
              <a:spcBef>
                <a:spcPts val="0"/>
              </a:spcBef>
              <a:spcAft>
                <a:spcPts val="800"/>
              </a:spcAft>
              <a:buClr>
                <a:srgbClr val="B32020"/>
              </a:buClr>
              <a:buSzPct val="100000"/>
              <a:buFont typeface="Arial" panose="020B0604020202020204" pitchFamily="34" charset="0"/>
              <a:buChar char="•"/>
            </a:pPr>
            <a:r>
              <a:rPr lang="en-US" sz="1400" dirty="0" smtClean="0">
                <a:solidFill>
                  <a:srgbClr val="4D4D4D"/>
                </a:solidFill>
                <a:latin typeface="Arial"/>
              </a:rPr>
              <a:t>Compliant labeling</a:t>
            </a:r>
            <a:endParaRPr lang="en-US" sz="1500" dirty="0" smtClean="0">
              <a:solidFill>
                <a:srgbClr val="4D4D4D"/>
              </a:solidFill>
              <a:latin typeface="Arial"/>
            </a:endParaRPr>
          </a:p>
          <a:p>
            <a:pPr fontAlgn="auto">
              <a:spcBef>
                <a:spcPts val="0"/>
              </a:spcBef>
              <a:spcAft>
                <a:spcPts val="0"/>
              </a:spcAft>
              <a:buClr>
                <a:srgbClr val="B32020"/>
              </a:buClr>
              <a:buSzPct val="100000"/>
            </a:pPr>
            <a:r>
              <a:rPr lang="en-US" sz="1800" b="1" dirty="0" smtClean="0">
                <a:solidFill>
                  <a:srgbClr val="4D4D4D"/>
                </a:solidFill>
                <a:latin typeface="Arial"/>
              </a:rPr>
              <a:t>Security</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Laboratories locked when no one is present</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Secured access to high activity sources</a:t>
            </a:r>
          </a:p>
          <a:p>
            <a:pPr marL="742950" lvl="1" indent="-285750" fontAlgn="auto">
              <a:spcBef>
                <a:spcPts val="0"/>
              </a:spcBef>
              <a:spcAft>
                <a:spcPts val="0"/>
              </a:spcAft>
              <a:buClr>
                <a:srgbClr val="B32020"/>
              </a:buClr>
              <a:buSzPct val="100000"/>
              <a:buFont typeface="Arial" panose="020B0604020202020204" pitchFamily="34" charset="0"/>
              <a:buChar char="•"/>
            </a:pPr>
            <a:r>
              <a:rPr lang="en-US" sz="1400" dirty="0" smtClean="0">
                <a:solidFill>
                  <a:srgbClr val="4D4D4D"/>
                </a:solidFill>
                <a:latin typeface="Arial"/>
              </a:rPr>
              <a:t>Control of ordering process</a:t>
            </a:r>
            <a:endParaRPr lang="en-US" sz="1400" dirty="0">
              <a:solidFill>
                <a:srgbClr val="4D4D4D"/>
              </a:solidFill>
              <a:latin typeface="Arial"/>
            </a:endParaRPr>
          </a:p>
        </p:txBody>
      </p:sp>
      <p:sp>
        <p:nvSpPr>
          <p:cNvPr id="3" name="TextBox 2"/>
          <p:cNvSpPr txBox="1"/>
          <p:nvPr/>
        </p:nvSpPr>
        <p:spPr>
          <a:xfrm>
            <a:off x="514160" y="334030"/>
            <a:ext cx="6487673" cy="492443"/>
          </a:xfrm>
          <a:prstGeom prst="rect">
            <a:avLst/>
          </a:prstGeom>
          <a:noFill/>
        </p:spPr>
        <p:txBody>
          <a:bodyPr wrap="none" rtlCol="0">
            <a:spAutoFit/>
          </a:bodyPr>
          <a:lstStyle/>
          <a:p>
            <a:pPr fontAlgn="auto">
              <a:spcBef>
                <a:spcPts val="0"/>
              </a:spcBef>
              <a:spcAft>
                <a:spcPts val="0"/>
              </a:spcAft>
            </a:pPr>
            <a:r>
              <a:rPr lang="en-US" sz="2600" b="1" dirty="0" smtClean="0">
                <a:solidFill>
                  <a:srgbClr val="FFFFFF"/>
                </a:solidFill>
                <a:latin typeface="Arial"/>
              </a:rPr>
              <a:t>Preparing for DOH Radiation Inspection</a:t>
            </a:r>
            <a:endParaRPr lang="en-US" sz="2600" b="1" dirty="0">
              <a:solidFill>
                <a:srgbClr val="FFFFFF"/>
              </a:solidFill>
              <a:latin typeface="Arial"/>
            </a:endParaRPr>
          </a:p>
        </p:txBody>
      </p:sp>
    </p:spTree>
    <p:extLst>
      <p:ext uri="{BB962C8B-B14F-4D97-AF65-F5344CB8AC3E}">
        <p14:creationId xmlns:p14="http://schemas.microsoft.com/office/powerpoint/2010/main" val="270190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988" y="533400"/>
            <a:ext cx="5152812" cy="1477754"/>
          </a:xfrm>
        </p:spPr>
        <p:txBody>
          <a:bodyPr/>
          <a:lstStyle/>
          <a:p>
            <a:r>
              <a:rPr lang="en-US" dirty="0" smtClean="0"/>
              <a:t>Autoclave Incident</a:t>
            </a:r>
            <a:br>
              <a:rPr lang="en-US" dirty="0" smtClean="0"/>
            </a:br>
            <a:r>
              <a:rPr lang="en-US" dirty="0" smtClean="0"/>
              <a:t>Lessons Learned</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646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359B94A-38B1-8E4D-A66D-5B14C06DF9BC}" type="slidenum">
              <a:rPr lang="en-US" smtClean="0"/>
              <a:pPr/>
              <a:t>13</a:t>
            </a:fld>
            <a:endParaRPr lang="en-US" dirty="0"/>
          </a:p>
        </p:txBody>
      </p:sp>
      <p:sp>
        <p:nvSpPr>
          <p:cNvPr id="3" name="Title 2"/>
          <p:cNvSpPr>
            <a:spLocks noGrp="1"/>
          </p:cNvSpPr>
          <p:nvPr>
            <p:ph type="title"/>
          </p:nvPr>
        </p:nvSpPr>
        <p:spPr/>
        <p:txBody>
          <a:bodyPr/>
          <a:lstStyle/>
          <a:p>
            <a:r>
              <a:rPr lang="en-US" dirty="0"/>
              <a:t>Accident </a:t>
            </a:r>
            <a:r>
              <a:rPr lang="en-US" dirty="0" smtClean="0"/>
              <a:t>Summary</a:t>
            </a:r>
            <a:endParaRPr lang="en-US" dirty="0"/>
          </a:p>
        </p:txBody>
      </p:sp>
      <p:sp>
        <p:nvSpPr>
          <p:cNvPr id="4" name="Content Placeholder 3"/>
          <p:cNvSpPr>
            <a:spLocks noGrp="1"/>
          </p:cNvSpPr>
          <p:nvPr>
            <p:ph sz="quarter" idx="10"/>
          </p:nvPr>
        </p:nvSpPr>
        <p:spPr>
          <a:xfrm>
            <a:off x="228600" y="1600200"/>
            <a:ext cx="3045582" cy="4343400"/>
          </a:xfrm>
        </p:spPr>
        <p:txBody>
          <a:bodyPr/>
          <a:lstStyle/>
          <a:p>
            <a:pPr marL="0" lvl="0" indent="0">
              <a:buNone/>
            </a:pPr>
            <a:r>
              <a:rPr lang="en-US" b="1" dirty="0">
                <a:solidFill>
                  <a:srgbClr val="C00000"/>
                </a:solidFill>
              </a:rPr>
              <a:t>March </a:t>
            </a:r>
            <a:r>
              <a:rPr lang="en-US" b="1" dirty="0" smtClean="0">
                <a:solidFill>
                  <a:srgbClr val="C00000"/>
                </a:solidFill>
              </a:rPr>
              <a:t>2017</a:t>
            </a:r>
          </a:p>
          <a:p>
            <a:pPr marL="0" lvl="0" indent="0">
              <a:spcBef>
                <a:spcPts val="0"/>
              </a:spcBef>
              <a:buNone/>
            </a:pPr>
            <a:r>
              <a:rPr lang="en-US" dirty="0" smtClean="0"/>
              <a:t>Laboratory </a:t>
            </a:r>
            <a:r>
              <a:rPr lang="en-US" dirty="0"/>
              <a:t>Technician </a:t>
            </a:r>
            <a:r>
              <a:rPr lang="en-US" dirty="0" smtClean="0"/>
              <a:t>opened autoclave</a:t>
            </a:r>
          </a:p>
          <a:p>
            <a:pPr>
              <a:spcBef>
                <a:spcPts val="0"/>
              </a:spcBef>
            </a:pPr>
            <a:r>
              <a:rPr lang="en-US" dirty="0" smtClean="0"/>
              <a:t>recently </a:t>
            </a:r>
            <a:r>
              <a:rPr lang="en-US" dirty="0"/>
              <a:t>completed </a:t>
            </a:r>
            <a:r>
              <a:rPr lang="en-US" dirty="0" smtClean="0"/>
              <a:t>autoclave cycle</a:t>
            </a:r>
          </a:p>
          <a:p>
            <a:pPr>
              <a:spcBef>
                <a:spcPts val="0"/>
              </a:spcBef>
            </a:pPr>
            <a:r>
              <a:rPr lang="en-US" dirty="0" smtClean="0"/>
              <a:t>4L bottle </a:t>
            </a:r>
            <a:r>
              <a:rPr lang="en-US" dirty="0"/>
              <a:t>of PBS </a:t>
            </a:r>
            <a:r>
              <a:rPr lang="en-US" dirty="0" smtClean="0"/>
              <a:t>ruptured </a:t>
            </a:r>
          </a:p>
          <a:p>
            <a:pPr>
              <a:spcBef>
                <a:spcPts val="0"/>
              </a:spcBef>
            </a:pPr>
            <a:r>
              <a:rPr lang="en-US" dirty="0" smtClean="0"/>
              <a:t>~4 </a:t>
            </a:r>
            <a:r>
              <a:rPr lang="en-US" dirty="0"/>
              <a:t>liters of heated </a:t>
            </a:r>
            <a:r>
              <a:rPr lang="en-US" dirty="0" smtClean="0"/>
              <a:t>liquid poured on to lower body and legs.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1600200"/>
            <a:ext cx="3124200" cy="2343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038599"/>
            <a:ext cx="3124199" cy="23431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6055" y="1600200"/>
            <a:ext cx="2571750" cy="3429000"/>
          </a:xfrm>
          <a:prstGeom prst="rect">
            <a:avLst/>
          </a:prstGeom>
        </p:spPr>
      </p:pic>
    </p:spTree>
    <p:extLst>
      <p:ext uri="{BB962C8B-B14F-4D97-AF65-F5344CB8AC3E}">
        <p14:creationId xmlns:p14="http://schemas.microsoft.com/office/powerpoint/2010/main" val="347971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359B94A-38B1-8E4D-A66D-5B14C06DF9BC}" type="slidenum">
              <a:rPr lang="en-US" smtClean="0"/>
              <a:pPr/>
              <a:t>14</a:t>
            </a:fld>
            <a:endParaRPr lang="en-US" dirty="0"/>
          </a:p>
        </p:txBody>
      </p:sp>
      <p:sp>
        <p:nvSpPr>
          <p:cNvPr id="3" name="Title 2"/>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sz="quarter" idx="10"/>
          </p:nvPr>
        </p:nvSpPr>
        <p:spPr>
          <a:xfrm>
            <a:off x="457200" y="1600200"/>
            <a:ext cx="5639906" cy="4267200"/>
          </a:xfrm>
        </p:spPr>
        <p:txBody>
          <a:bodyPr/>
          <a:lstStyle/>
          <a:p>
            <a:pPr marL="0" indent="0">
              <a:buNone/>
            </a:pPr>
            <a:r>
              <a:rPr lang="en-US" sz="2800" b="1" dirty="0" smtClean="0">
                <a:solidFill>
                  <a:srgbClr val="E28432"/>
                </a:solidFill>
              </a:rPr>
              <a:t>What went right?</a:t>
            </a:r>
          </a:p>
          <a:p>
            <a:pPr lvl="1"/>
            <a:r>
              <a:rPr lang="en-US" dirty="0" smtClean="0"/>
              <a:t>Lab staff acted quickly to minimize harm and get assistance.</a:t>
            </a:r>
          </a:p>
          <a:p>
            <a:pPr marL="0" indent="0">
              <a:buNone/>
            </a:pPr>
            <a:r>
              <a:rPr lang="en-US" sz="2800" b="1" dirty="0" smtClean="0">
                <a:solidFill>
                  <a:srgbClr val="E28432"/>
                </a:solidFill>
              </a:rPr>
              <a:t>Why did this happen?</a:t>
            </a:r>
          </a:p>
          <a:p>
            <a:pPr lvl="1"/>
            <a:r>
              <a:rPr lang="en-US" dirty="0" smtClean="0"/>
              <a:t>Bottle caps not check to confirm loose before autoclaving.</a:t>
            </a:r>
          </a:p>
          <a:p>
            <a:pPr lvl="1"/>
            <a:r>
              <a:rPr lang="en-US" dirty="0" smtClean="0"/>
              <a:t>Personal Protective Equipment (e.g., lab coat, face protection, slash apron) not worn.</a:t>
            </a:r>
          </a:p>
          <a:p>
            <a:pPr lvl="1"/>
            <a:r>
              <a:rPr lang="en-US" dirty="0" smtClean="0"/>
              <a:t>Secondary containment not used.</a:t>
            </a:r>
            <a:endParaRPr lang="en-US" dirty="0"/>
          </a:p>
        </p:txBody>
      </p:sp>
      <p:pic>
        <p:nvPicPr>
          <p:cNvPr id="5" name="Picture 4"/>
          <p:cNvPicPr>
            <a:picLocks noChangeAspect="1"/>
          </p:cNvPicPr>
          <p:nvPr/>
        </p:nvPicPr>
        <p:blipFill>
          <a:blip r:embed="rId3"/>
          <a:stretch>
            <a:fillRect/>
          </a:stretch>
        </p:blipFill>
        <p:spPr>
          <a:xfrm>
            <a:off x="6338770" y="1600200"/>
            <a:ext cx="2157530" cy="35494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386" y="5303520"/>
            <a:ext cx="1005840" cy="100584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480" y="5318760"/>
            <a:ext cx="1005840" cy="10058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2" y="5318760"/>
            <a:ext cx="1005840" cy="1005840"/>
          </a:xfrm>
          <a:prstGeom prst="rect">
            <a:avLst/>
          </a:prstGeom>
        </p:spPr>
      </p:pic>
    </p:spTree>
    <p:extLst>
      <p:ext uri="{BB962C8B-B14F-4D97-AF65-F5344CB8AC3E}">
        <p14:creationId xmlns:p14="http://schemas.microsoft.com/office/powerpoint/2010/main" val="34394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359B94A-38B1-8E4D-A66D-5B14C06DF9BC}" type="slidenum">
              <a:rPr lang="en-US" smtClean="0"/>
              <a:pPr/>
              <a:t>15</a:t>
            </a:fld>
            <a:endParaRPr lang="en-US" dirty="0"/>
          </a:p>
        </p:txBody>
      </p:sp>
      <p:sp>
        <p:nvSpPr>
          <p:cNvPr id="3" name="Title 2"/>
          <p:cNvSpPr>
            <a:spLocks noGrp="1"/>
          </p:cNvSpPr>
          <p:nvPr>
            <p:ph type="title"/>
          </p:nvPr>
        </p:nvSpPr>
        <p:spPr/>
        <p:txBody>
          <a:bodyPr/>
          <a:lstStyle/>
          <a:p>
            <a:r>
              <a:rPr lang="en-US" dirty="0" smtClean="0"/>
              <a:t>Training	</a:t>
            </a:r>
            <a:endParaRPr lang="en-US" dirty="0"/>
          </a:p>
        </p:txBody>
      </p:sp>
      <p:sp>
        <p:nvSpPr>
          <p:cNvPr id="4" name="Content Placeholder 3"/>
          <p:cNvSpPr>
            <a:spLocks noGrp="1"/>
          </p:cNvSpPr>
          <p:nvPr>
            <p:ph sz="quarter" idx="10"/>
          </p:nvPr>
        </p:nvSpPr>
        <p:spPr>
          <a:xfrm>
            <a:off x="457200" y="1447800"/>
            <a:ext cx="4648200" cy="4572000"/>
          </a:xfrm>
        </p:spPr>
        <p:txBody>
          <a:bodyPr/>
          <a:lstStyle/>
          <a:p>
            <a:r>
              <a:rPr lang="en-US" sz="2200" dirty="0">
                <a:solidFill>
                  <a:schemeClr val="tx1"/>
                </a:solidFill>
              </a:rPr>
              <a:t>Autoclaving is considered a laboratory operation </a:t>
            </a:r>
            <a:endParaRPr lang="en-US" sz="2200" dirty="0" smtClean="0">
              <a:solidFill>
                <a:schemeClr val="tx1"/>
              </a:solidFill>
            </a:endParaRPr>
          </a:p>
          <a:p>
            <a:pPr lvl="1"/>
            <a:r>
              <a:rPr lang="en-US" sz="2200" dirty="0" smtClean="0"/>
              <a:t>Supervised </a:t>
            </a:r>
            <a:r>
              <a:rPr lang="en-US" sz="2200" dirty="0"/>
              <a:t>by an FDNY C14 </a:t>
            </a:r>
            <a:r>
              <a:rPr lang="en-US" sz="2200" dirty="0" smtClean="0"/>
              <a:t>certificate holder</a:t>
            </a:r>
            <a:r>
              <a:rPr lang="en-US" sz="2200" dirty="0"/>
              <a:t>. </a:t>
            </a:r>
            <a:endParaRPr lang="en-US" sz="2200" dirty="0" smtClean="0"/>
          </a:p>
          <a:p>
            <a:pPr lvl="1"/>
            <a:r>
              <a:rPr lang="en-US" sz="2200" dirty="0" smtClean="0"/>
              <a:t>Autoclave technicians on laboratory rosters</a:t>
            </a:r>
          </a:p>
          <a:p>
            <a:r>
              <a:rPr lang="en-US" sz="2200" dirty="0" smtClean="0">
                <a:solidFill>
                  <a:schemeClr val="tx1"/>
                </a:solidFill>
              </a:rPr>
              <a:t>Laboratory </a:t>
            </a:r>
            <a:r>
              <a:rPr lang="en-US" sz="2200" dirty="0">
                <a:solidFill>
                  <a:schemeClr val="tx1"/>
                </a:solidFill>
              </a:rPr>
              <a:t>o</a:t>
            </a:r>
            <a:r>
              <a:rPr lang="en-US" sz="2200" dirty="0" smtClean="0">
                <a:solidFill>
                  <a:schemeClr val="tx1"/>
                </a:solidFill>
              </a:rPr>
              <a:t>r Clinical Safety Training required annually.</a:t>
            </a:r>
          </a:p>
          <a:p>
            <a:r>
              <a:rPr lang="en-US" sz="2200" dirty="0" smtClean="0">
                <a:solidFill>
                  <a:schemeClr val="tx1"/>
                </a:solidFill>
              </a:rPr>
              <a:t>Supervisors must train users on proper operation of the unit.</a:t>
            </a:r>
          </a:p>
          <a:p>
            <a:pPr lvl="1"/>
            <a:r>
              <a:rPr lang="en-US" sz="2200" dirty="0" smtClean="0"/>
              <a:t>Autoclave owners manual </a:t>
            </a:r>
          </a:p>
          <a:p>
            <a:pPr lvl="1"/>
            <a:r>
              <a:rPr lang="en-US" sz="2200" dirty="0" smtClean="0"/>
              <a:t>EHS Update - Autoclave Safety</a:t>
            </a:r>
          </a:p>
          <a:p>
            <a:endParaRPr lang="en-US" dirty="0" smtClean="0">
              <a:solidFill>
                <a:schemeClr val="tx1"/>
              </a:solidFill>
            </a:endParaRPr>
          </a:p>
          <a:p>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638299"/>
            <a:ext cx="3625734" cy="4692127"/>
          </a:xfrm>
          <a:prstGeom prst="rect">
            <a:avLst/>
          </a:prstGeom>
        </p:spPr>
      </p:pic>
    </p:spTree>
    <p:extLst>
      <p:ext uri="{BB962C8B-B14F-4D97-AF65-F5344CB8AC3E}">
        <p14:creationId xmlns:p14="http://schemas.microsoft.com/office/powerpoint/2010/main" val="7860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359B94A-38B1-8E4D-A66D-5B14C06DF9BC}" type="slidenum">
              <a:rPr lang="en-US" smtClean="0"/>
              <a:pPr/>
              <a:t>16</a:t>
            </a:fld>
            <a:endParaRPr lang="en-US" dirty="0"/>
          </a:p>
        </p:txBody>
      </p:sp>
      <p:sp>
        <p:nvSpPr>
          <p:cNvPr id="3" name="Title 2"/>
          <p:cNvSpPr>
            <a:spLocks noGrp="1"/>
          </p:cNvSpPr>
          <p:nvPr>
            <p:ph type="title"/>
          </p:nvPr>
        </p:nvSpPr>
        <p:spPr/>
        <p:txBody>
          <a:bodyPr/>
          <a:lstStyle/>
          <a:p>
            <a:r>
              <a:rPr lang="en-US" dirty="0" smtClean="0"/>
              <a:t>Loading the Autoclave</a:t>
            </a:r>
            <a:endParaRPr lang="en-US" dirty="0"/>
          </a:p>
        </p:txBody>
      </p:sp>
      <p:sp>
        <p:nvSpPr>
          <p:cNvPr id="4" name="Content Placeholder 3"/>
          <p:cNvSpPr>
            <a:spLocks noGrp="1"/>
          </p:cNvSpPr>
          <p:nvPr>
            <p:ph sz="quarter" idx="10"/>
          </p:nvPr>
        </p:nvSpPr>
        <p:spPr>
          <a:xfrm>
            <a:off x="457200" y="1447800"/>
            <a:ext cx="4724400" cy="4648200"/>
          </a:xfrm>
        </p:spPr>
        <p:txBody>
          <a:bodyPr/>
          <a:lstStyle/>
          <a:p>
            <a:pPr lvl="0"/>
            <a:r>
              <a:rPr lang="en-US" sz="2000" b="1" dirty="0" smtClean="0">
                <a:solidFill>
                  <a:srgbClr val="E28432"/>
                </a:solidFill>
              </a:rPr>
              <a:t>LOOSEN </a:t>
            </a:r>
            <a:r>
              <a:rPr lang="en-US" sz="2000" b="1" dirty="0">
                <a:solidFill>
                  <a:srgbClr val="E28432"/>
                </a:solidFill>
              </a:rPr>
              <a:t>CAPS TO RELEASE </a:t>
            </a:r>
            <a:r>
              <a:rPr lang="en-US" sz="2000" b="1" dirty="0" smtClean="0">
                <a:solidFill>
                  <a:srgbClr val="E28432"/>
                </a:solidFill>
              </a:rPr>
              <a:t>PRESSURE</a:t>
            </a:r>
            <a:r>
              <a:rPr lang="en-US" sz="2000" dirty="0" smtClean="0">
                <a:solidFill>
                  <a:srgbClr val="E28432"/>
                </a:solidFill>
              </a:rPr>
              <a:t>:</a:t>
            </a:r>
            <a:r>
              <a:rPr lang="en-US" sz="1800" dirty="0" smtClean="0"/>
              <a:t> Prevent bottles from shattering during pressurization by loosening container caps before loading. </a:t>
            </a:r>
          </a:p>
          <a:p>
            <a:pPr lvl="0"/>
            <a:r>
              <a:rPr lang="en-US" sz="2000" b="1" dirty="0" smtClean="0">
                <a:solidFill>
                  <a:srgbClr val="E28432"/>
                </a:solidFill>
              </a:rPr>
              <a:t>ALWAYS USE SECONDARY CONTAINERS: </a:t>
            </a:r>
            <a:r>
              <a:rPr lang="en-US" sz="1800" dirty="0" smtClean="0"/>
              <a:t>Never put individual glassware pieces directly on the autoclave bottom or floor. </a:t>
            </a:r>
          </a:p>
          <a:p>
            <a:pPr lvl="0"/>
            <a:r>
              <a:rPr lang="en-US" sz="2000" b="1" dirty="0" smtClean="0">
                <a:solidFill>
                  <a:srgbClr val="E28432"/>
                </a:solidFill>
              </a:rPr>
              <a:t>USE AUTOCLAVE-SAFE CONTAINERS</a:t>
            </a:r>
            <a:r>
              <a:rPr lang="en-US" sz="2000" dirty="0" smtClean="0">
                <a:solidFill>
                  <a:srgbClr val="E28432"/>
                </a:solidFill>
              </a:rPr>
              <a:t>: </a:t>
            </a:r>
            <a:r>
              <a:rPr lang="en-US" sz="1800" dirty="0" smtClean="0"/>
              <a:t>Only use autoclave-compatible plastics.  Certain plastics cannot be autoclaved. </a:t>
            </a:r>
          </a:p>
          <a:p>
            <a:pPr lvl="0"/>
            <a:r>
              <a:rPr lang="en-US" sz="2000" b="1" dirty="0" smtClean="0">
                <a:solidFill>
                  <a:srgbClr val="E28432"/>
                </a:solidFill>
              </a:rPr>
              <a:t>DO </a:t>
            </a:r>
            <a:r>
              <a:rPr lang="en-US" sz="2000" b="1" dirty="0">
                <a:solidFill>
                  <a:srgbClr val="E28432"/>
                </a:solidFill>
              </a:rPr>
              <a:t>NOT OVERFILL </a:t>
            </a:r>
            <a:r>
              <a:rPr lang="en-US" sz="2000" b="1" dirty="0" smtClean="0">
                <a:solidFill>
                  <a:srgbClr val="E28432"/>
                </a:solidFill>
              </a:rPr>
              <a:t>BOTTLES</a:t>
            </a:r>
            <a:r>
              <a:rPr lang="en-US" sz="2000" dirty="0" smtClean="0">
                <a:solidFill>
                  <a:srgbClr val="E28432"/>
                </a:solidFill>
              </a:rPr>
              <a:t>:</a:t>
            </a:r>
            <a:r>
              <a:rPr lang="en-US" dirty="0" smtClean="0"/>
              <a:t> </a:t>
            </a:r>
            <a:r>
              <a:rPr lang="en-US" sz="1800" dirty="0" smtClean="0"/>
              <a:t>Fill only ½ to ¾ full.</a:t>
            </a:r>
            <a:endParaRPr lang="en-US" sz="1800" dirty="0"/>
          </a:p>
          <a:p>
            <a:pPr lvl="0"/>
            <a:endParaRPr lang="en-US" sz="1800" dirty="0" smtClean="0"/>
          </a:p>
          <a:p>
            <a:endParaRPr lang="en-US" dirty="0"/>
          </a:p>
          <a:p>
            <a:endParaRPr lang="en-US" dirty="0" smtClean="0"/>
          </a:p>
        </p:txBody>
      </p:sp>
      <p:pic>
        <p:nvPicPr>
          <p:cNvPr id="12" name="Picture 11"/>
          <p:cNvPicPr>
            <a:picLocks noChangeAspect="1"/>
          </p:cNvPicPr>
          <p:nvPr/>
        </p:nvPicPr>
        <p:blipFill>
          <a:blip r:embed="rId3"/>
          <a:stretch>
            <a:fillRect/>
          </a:stretch>
        </p:blipFill>
        <p:spPr>
          <a:xfrm>
            <a:off x="5334000" y="4337514"/>
            <a:ext cx="3319272" cy="1758486"/>
          </a:xfrm>
          <a:prstGeom prst="rect">
            <a:avLst/>
          </a:prstGeom>
        </p:spPr>
      </p:pic>
      <p:pic>
        <p:nvPicPr>
          <p:cNvPr id="5" name="Picture 4"/>
          <p:cNvPicPr>
            <a:picLocks noChangeAspect="1"/>
          </p:cNvPicPr>
          <p:nvPr/>
        </p:nvPicPr>
        <p:blipFill>
          <a:blip r:embed="rId4"/>
          <a:stretch>
            <a:fillRect/>
          </a:stretch>
        </p:blipFill>
        <p:spPr>
          <a:xfrm>
            <a:off x="5334000" y="1676400"/>
            <a:ext cx="3314700" cy="2288485"/>
          </a:xfrm>
          <a:prstGeom prst="rect">
            <a:avLst/>
          </a:prstGeom>
        </p:spPr>
      </p:pic>
    </p:spTree>
    <p:extLst>
      <p:ext uri="{BB962C8B-B14F-4D97-AF65-F5344CB8AC3E}">
        <p14:creationId xmlns:p14="http://schemas.microsoft.com/office/powerpoint/2010/main" val="36284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359B94A-38B1-8E4D-A66D-5B14C06DF9BC}" type="slidenum">
              <a:rPr lang="en-US" smtClean="0"/>
              <a:pPr/>
              <a:t>17</a:t>
            </a:fld>
            <a:endParaRPr lang="en-US" dirty="0"/>
          </a:p>
        </p:txBody>
      </p:sp>
      <p:sp>
        <p:nvSpPr>
          <p:cNvPr id="3" name="Title 2"/>
          <p:cNvSpPr>
            <a:spLocks noGrp="1"/>
          </p:cNvSpPr>
          <p:nvPr>
            <p:ph type="title"/>
          </p:nvPr>
        </p:nvSpPr>
        <p:spPr/>
        <p:txBody>
          <a:bodyPr/>
          <a:lstStyle/>
          <a:p>
            <a:r>
              <a:rPr lang="en-US" dirty="0" smtClean="0"/>
              <a:t>Autoclave Safety Next Steps</a:t>
            </a:r>
            <a:endParaRPr lang="en-US" dirty="0"/>
          </a:p>
        </p:txBody>
      </p:sp>
      <p:sp>
        <p:nvSpPr>
          <p:cNvPr id="4" name="Content Placeholder 3"/>
          <p:cNvSpPr>
            <a:spLocks noGrp="1"/>
          </p:cNvSpPr>
          <p:nvPr>
            <p:ph sz="quarter" idx="10"/>
          </p:nvPr>
        </p:nvSpPr>
        <p:spPr>
          <a:xfrm>
            <a:off x="457201" y="1676400"/>
            <a:ext cx="4648199" cy="4114800"/>
          </a:xfrm>
        </p:spPr>
        <p:txBody>
          <a:bodyPr/>
          <a:lstStyle/>
          <a:p>
            <a:r>
              <a:rPr lang="en-US" sz="2000" dirty="0" smtClean="0"/>
              <a:t>Ensure autoclave technicians are registered on laboratory rosters.</a:t>
            </a:r>
          </a:p>
          <a:p>
            <a:r>
              <a:rPr lang="en-US" sz="2000" dirty="0" smtClean="0"/>
              <a:t>Know </a:t>
            </a:r>
            <a:r>
              <a:rPr lang="en-US" sz="2000" dirty="0"/>
              <a:t>the location of nearest safety shower and eyewash </a:t>
            </a:r>
            <a:r>
              <a:rPr lang="en-US" sz="2000" dirty="0" smtClean="0"/>
              <a:t>station.</a:t>
            </a:r>
            <a:endParaRPr lang="en-US" sz="2000" dirty="0"/>
          </a:p>
          <a:p>
            <a:r>
              <a:rPr lang="en-US" sz="2000" dirty="0" smtClean="0"/>
              <a:t>Review </a:t>
            </a:r>
            <a:r>
              <a:rPr lang="en-US" sz="2000" dirty="0"/>
              <a:t>the owner’s </a:t>
            </a:r>
            <a:r>
              <a:rPr lang="en-US" sz="2000" dirty="0" smtClean="0"/>
              <a:t>manual and EHS Update – Autoclave Safety. </a:t>
            </a:r>
          </a:p>
          <a:p>
            <a:r>
              <a:rPr lang="en-US" sz="2000" dirty="0"/>
              <a:t>EHS is placing signage, aprons, face shields and new thermal gloves in all autoclave locations.</a:t>
            </a:r>
          </a:p>
          <a:p>
            <a:r>
              <a:rPr lang="en-US" sz="2000" dirty="0" smtClean="0"/>
              <a:t>Contact EHS for additional assistance if necessary.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524000"/>
            <a:ext cx="2151185" cy="2791238"/>
          </a:xfrm>
          <a:prstGeom prst="rect">
            <a:avLst/>
          </a:prstGeom>
        </p:spPr>
      </p:pic>
      <p:pic>
        <p:nvPicPr>
          <p:cNvPr id="7" name="Picture 6"/>
          <p:cNvPicPr>
            <a:picLocks noChangeAspect="1"/>
          </p:cNvPicPr>
          <p:nvPr/>
        </p:nvPicPr>
        <p:blipFill>
          <a:blip r:embed="rId3"/>
          <a:stretch>
            <a:fillRect/>
          </a:stretch>
        </p:blipFill>
        <p:spPr>
          <a:xfrm>
            <a:off x="5105400" y="4620038"/>
            <a:ext cx="1071562" cy="1071562"/>
          </a:xfrm>
          <a:prstGeom prst="rect">
            <a:avLst/>
          </a:prstGeom>
        </p:spPr>
      </p:pic>
      <p:pic>
        <p:nvPicPr>
          <p:cNvPr id="8" name="Picture 7"/>
          <p:cNvPicPr>
            <a:picLocks noChangeAspect="1"/>
          </p:cNvPicPr>
          <p:nvPr/>
        </p:nvPicPr>
        <p:blipFill>
          <a:blip r:embed="rId4"/>
          <a:stretch>
            <a:fillRect/>
          </a:stretch>
        </p:blipFill>
        <p:spPr>
          <a:xfrm>
            <a:off x="6481084" y="4620038"/>
            <a:ext cx="1066799" cy="1071562"/>
          </a:xfrm>
          <a:prstGeom prst="rect">
            <a:avLst/>
          </a:prstGeom>
        </p:spPr>
      </p:pic>
      <p:pic>
        <p:nvPicPr>
          <p:cNvPr id="9" name="Picture 8"/>
          <p:cNvPicPr>
            <a:picLocks noChangeAspect="1"/>
          </p:cNvPicPr>
          <p:nvPr/>
        </p:nvPicPr>
        <p:blipFill>
          <a:blip r:embed="rId5"/>
          <a:stretch>
            <a:fillRect/>
          </a:stretch>
        </p:blipFill>
        <p:spPr>
          <a:xfrm>
            <a:off x="7731919" y="4620038"/>
            <a:ext cx="1071562" cy="1071562"/>
          </a:xfrm>
          <a:prstGeom prst="rect">
            <a:avLst/>
          </a:prstGeom>
        </p:spPr>
      </p:pic>
    </p:spTree>
    <p:extLst>
      <p:ext uri="{BB962C8B-B14F-4D97-AF65-F5344CB8AC3E}">
        <p14:creationId xmlns:p14="http://schemas.microsoft.com/office/powerpoint/2010/main" val="20321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988" y="533400"/>
            <a:ext cx="4343400" cy="1143000"/>
          </a:xfrm>
        </p:spPr>
        <p:txBody>
          <a:bodyPr anchor="b" anchorCtr="0"/>
          <a:lstStyle/>
          <a:p>
            <a:r>
              <a:rPr lang="en-US" sz="4400" dirty="0" smtClean="0"/>
              <a:t>Questions</a:t>
            </a:r>
            <a:r>
              <a:rPr lang="en-US" sz="4400" dirty="0" smtClean="0"/>
              <a:t>?</a:t>
            </a:r>
            <a:endParaRPr lang="en-US" sz="4400" dirty="0"/>
          </a:p>
        </p:txBody>
      </p:sp>
    </p:spTree>
    <p:extLst>
      <p:ext uri="{BB962C8B-B14F-4D97-AF65-F5344CB8AC3E}">
        <p14:creationId xmlns:p14="http://schemas.microsoft.com/office/powerpoint/2010/main" val="155175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988" y="533400"/>
            <a:ext cx="5152812" cy="1477754"/>
          </a:xfrm>
        </p:spPr>
        <p:txBody>
          <a:bodyPr/>
          <a:lstStyle/>
          <a:p>
            <a:r>
              <a:rPr lang="en-US" dirty="0" smtClean="0"/>
              <a:t>Unified Annual Laboratory Inspection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270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Historical Laboratory Research Safety</a:t>
            </a:r>
          </a:p>
        </p:txBody>
      </p:sp>
      <p:sp>
        <p:nvSpPr>
          <p:cNvPr id="4099" name="Rectangle 3"/>
          <p:cNvSpPr>
            <a:spLocks noGrp="1" noChangeArrowheads="1"/>
          </p:cNvSpPr>
          <p:nvPr>
            <p:ph type="body" idx="1"/>
          </p:nvPr>
        </p:nvSpPr>
        <p:spPr>
          <a:xfrm>
            <a:off x="304799" y="1905000"/>
            <a:ext cx="2606040" cy="3886200"/>
          </a:xfrm>
          <a:ln>
            <a:solidFill>
              <a:srgbClr val="BF0021"/>
            </a:solidFill>
          </a:ln>
        </p:spPr>
        <p:txBody>
          <a:bodyPr/>
          <a:lstStyle/>
          <a:p>
            <a:pPr marL="0" indent="0" algn="ctr">
              <a:buFont typeface="Monotype Sorts" pitchFamily="2" charset="2"/>
              <a:buNone/>
              <a:defRPr/>
            </a:pPr>
            <a:r>
              <a:rPr lang="en-US" sz="1900" b="1" dirty="0" smtClean="0">
                <a:solidFill>
                  <a:srgbClr val="E28432"/>
                </a:solidFill>
                <a:cs typeface="Helvetica" panose="020B0604020202020204" pitchFamily="34" charset="0"/>
              </a:rPr>
              <a:t>EHS Research    Safety Checklist</a:t>
            </a:r>
          </a:p>
          <a:p>
            <a:pPr marL="285750" indent="-166688">
              <a:buFont typeface="Wingdings" panose="05000000000000000000" pitchFamily="2" charset="2"/>
              <a:buChar char="§"/>
              <a:defRPr/>
            </a:pPr>
            <a:r>
              <a:rPr lang="en-US" sz="1300" dirty="0" smtClean="0">
                <a:solidFill>
                  <a:schemeClr val="tx1"/>
                </a:solidFill>
                <a:cs typeface="Helvetica" panose="020B0604020202020204" pitchFamily="34" charset="0"/>
              </a:rPr>
              <a:t>Defined / limited focus </a:t>
            </a:r>
            <a:r>
              <a:rPr lang="en-US" sz="1300" b="0" dirty="0" smtClean="0">
                <a:solidFill>
                  <a:schemeClr val="tx1"/>
                </a:solidFill>
                <a:cs typeface="Helvetica" panose="020B0604020202020204" pitchFamily="34" charset="0"/>
              </a:rPr>
              <a:t>on chemical safety, FDNY / fire safety, general laboratory safety, hazardous materials shipment and emergency preparedness.</a:t>
            </a:r>
          </a:p>
          <a:p>
            <a:pPr marL="285750" indent="-166688">
              <a:buFont typeface="Wingdings" panose="05000000000000000000" pitchFamily="2" charset="2"/>
              <a:buChar char="§"/>
              <a:defRPr/>
            </a:pPr>
            <a:r>
              <a:rPr lang="en-US" sz="1300" b="0" dirty="0" smtClean="0">
                <a:solidFill>
                  <a:schemeClr val="tx1"/>
                </a:solidFill>
                <a:cs typeface="Helvetica" panose="020B0604020202020204" pitchFamily="34" charset="0"/>
              </a:rPr>
              <a:t>Required </a:t>
            </a:r>
            <a:r>
              <a:rPr lang="en-US" sz="1300" dirty="0" smtClean="0">
                <a:solidFill>
                  <a:schemeClr val="tx1"/>
                </a:solidFill>
                <a:cs typeface="Helvetica" panose="020B0604020202020204" pitchFamily="34" charset="0"/>
              </a:rPr>
              <a:t>annual completion</a:t>
            </a:r>
            <a:r>
              <a:rPr lang="en-US" sz="1300" b="0" dirty="0" smtClean="0">
                <a:solidFill>
                  <a:schemeClr val="tx1"/>
                </a:solidFill>
                <a:cs typeface="Helvetica" panose="020B0604020202020204" pitchFamily="34" charset="0"/>
              </a:rPr>
              <a:t> and submission by Principal Investigator (PI).</a:t>
            </a:r>
          </a:p>
        </p:txBody>
      </p:sp>
      <p:sp>
        <p:nvSpPr>
          <p:cNvPr id="4" name="Rectangle 3"/>
          <p:cNvSpPr txBox="1">
            <a:spLocks noChangeArrowheads="1"/>
          </p:cNvSpPr>
          <p:nvPr/>
        </p:nvSpPr>
        <p:spPr bwMode="auto">
          <a:xfrm>
            <a:off x="3341999" y="1905000"/>
            <a:ext cx="2601601" cy="3886200"/>
          </a:xfrm>
          <a:prstGeom prst="rect">
            <a:avLst/>
          </a:prstGeom>
          <a:noFill/>
          <a:ln>
            <a:solidFill>
              <a:srgbClr val="BF0021"/>
            </a:solidFill>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rgbClr val="CC0000"/>
              </a:buClr>
              <a:buSzPct val="50000"/>
              <a:buFont typeface="Monotype Sorts" pitchFamily="2" charset="2"/>
              <a:buChar char="n"/>
              <a:defRPr kumimoji="1" sz="3200">
                <a:solidFill>
                  <a:srgbClr val="CC0000"/>
                </a:solidFill>
                <a:latin typeface="+mn-lt"/>
                <a:ea typeface="+mn-ea"/>
                <a:cs typeface="+mn-cs"/>
              </a:defRPr>
            </a:lvl1pPr>
            <a:lvl2pPr marL="742950" indent="-285750" algn="l" rtl="0" eaLnBrk="0" fontAlgn="base" hangingPunct="0">
              <a:spcBef>
                <a:spcPct val="20000"/>
              </a:spcBef>
              <a:spcAft>
                <a:spcPct val="0"/>
              </a:spcAft>
              <a:buClr>
                <a:srgbClr val="CC0000"/>
              </a:buClr>
              <a:buChar char="–"/>
              <a:defRPr kumimoji="1" sz="2800">
                <a:solidFill>
                  <a:srgbClr val="CC0000"/>
                </a:solidFill>
                <a:latin typeface="+mn-lt"/>
              </a:defRPr>
            </a:lvl2pPr>
            <a:lvl3pPr marL="1143000" indent="-228600" algn="l" rtl="0" eaLnBrk="0" fontAlgn="base" hangingPunct="0">
              <a:spcBef>
                <a:spcPct val="20000"/>
              </a:spcBef>
              <a:spcAft>
                <a:spcPct val="0"/>
              </a:spcAft>
              <a:buClr>
                <a:srgbClr val="CC0000"/>
              </a:buClr>
              <a:buChar char="•"/>
              <a:defRPr kumimoji="1" sz="2400">
                <a:solidFill>
                  <a:srgbClr val="CC0000"/>
                </a:solidFill>
                <a:latin typeface="+mn-lt"/>
              </a:defRPr>
            </a:lvl3pPr>
            <a:lvl4pPr marL="1600200" indent="-228600" algn="l" rtl="0" eaLnBrk="0" fontAlgn="base" hangingPunct="0">
              <a:spcBef>
                <a:spcPct val="20000"/>
              </a:spcBef>
              <a:spcAft>
                <a:spcPct val="0"/>
              </a:spcAft>
              <a:buClr>
                <a:srgbClr val="CC0000"/>
              </a:buClr>
              <a:buChar char="–"/>
              <a:defRPr kumimoji="1" sz="2000">
                <a:solidFill>
                  <a:srgbClr val="CC0000"/>
                </a:solidFill>
                <a:latin typeface="+mn-lt"/>
              </a:defRPr>
            </a:lvl4pPr>
            <a:lvl5pPr marL="2057400" indent="-228600" algn="l" rtl="0" eaLnBrk="0" fontAlgn="base" hangingPunct="0">
              <a:spcBef>
                <a:spcPct val="20000"/>
              </a:spcBef>
              <a:spcAft>
                <a:spcPct val="0"/>
              </a:spcAft>
              <a:buClr>
                <a:srgbClr val="CC0000"/>
              </a:buClr>
              <a:buChar char="»"/>
              <a:defRPr kumimoji="1" sz="2000">
                <a:solidFill>
                  <a:srgbClr val="CC0000"/>
                </a:solidFill>
                <a:latin typeface="+mn-lt"/>
              </a:defRPr>
            </a:lvl5pPr>
            <a:lvl6pPr marL="2514600" indent="-228600" algn="l" rtl="0" eaLnBrk="0" fontAlgn="base" hangingPunct="0">
              <a:spcBef>
                <a:spcPct val="20000"/>
              </a:spcBef>
              <a:spcAft>
                <a:spcPct val="0"/>
              </a:spcAft>
              <a:buClr>
                <a:srgbClr val="CC0000"/>
              </a:buClr>
              <a:buChar char="»"/>
              <a:defRPr kumimoji="1" sz="2000">
                <a:solidFill>
                  <a:srgbClr val="CC0000"/>
                </a:solidFill>
                <a:latin typeface="+mn-lt"/>
              </a:defRPr>
            </a:lvl6pPr>
            <a:lvl7pPr marL="2971800" indent="-228600" algn="l" rtl="0" eaLnBrk="0" fontAlgn="base" hangingPunct="0">
              <a:spcBef>
                <a:spcPct val="20000"/>
              </a:spcBef>
              <a:spcAft>
                <a:spcPct val="0"/>
              </a:spcAft>
              <a:buClr>
                <a:srgbClr val="CC0000"/>
              </a:buClr>
              <a:buChar char="»"/>
              <a:defRPr kumimoji="1" sz="2000">
                <a:solidFill>
                  <a:srgbClr val="CC0000"/>
                </a:solidFill>
                <a:latin typeface="+mn-lt"/>
              </a:defRPr>
            </a:lvl7pPr>
            <a:lvl8pPr marL="3429000" indent="-228600" algn="l" rtl="0" eaLnBrk="0" fontAlgn="base" hangingPunct="0">
              <a:spcBef>
                <a:spcPct val="20000"/>
              </a:spcBef>
              <a:spcAft>
                <a:spcPct val="0"/>
              </a:spcAft>
              <a:buClr>
                <a:srgbClr val="CC0000"/>
              </a:buClr>
              <a:buChar char="»"/>
              <a:defRPr kumimoji="1" sz="2000">
                <a:solidFill>
                  <a:srgbClr val="CC0000"/>
                </a:solidFill>
                <a:latin typeface="+mn-lt"/>
              </a:defRPr>
            </a:lvl8pPr>
            <a:lvl9pPr marL="3886200" indent="-228600" algn="l" rtl="0" eaLnBrk="0" fontAlgn="base" hangingPunct="0">
              <a:spcBef>
                <a:spcPct val="20000"/>
              </a:spcBef>
              <a:spcAft>
                <a:spcPct val="0"/>
              </a:spcAft>
              <a:buClr>
                <a:srgbClr val="CC0000"/>
              </a:buClr>
              <a:buChar char="»"/>
              <a:defRPr kumimoji="1" sz="2000">
                <a:solidFill>
                  <a:srgbClr val="CC0000"/>
                </a:solidFill>
                <a:latin typeface="+mn-lt"/>
              </a:defRPr>
            </a:lvl9pPr>
          </a:lstStyle>
          <a:p>
            <a:pPr marL="0" indent="0" algn="ctr">
              <a:buFont typeface="Monotype Sorts" pitchFamily="2" charset="2"/>
              <a:buNone/>
              <a:defRPr/>
            </a:pPr>
            <a:r>
              <a:rPr lang="en-US" sz="1900" b="1" dirty="0">
                <a:solidFill>
                  <a:srgbClr val="E28432"/>
                </a:solidFill>
                <a:cs typeface="Helvetica" panose="020B0604020202020204" pitchFamily="34" charset="0"/>
              </a:rPr>
              <a:t>Institutional Biosafety </a:t>
            </a:r>
            <a:r>
              <a:rPr lang="en-US" sz="1900" b="1" dirty="0" smtClean="0">
                <a:solidFill>
                  <a:srgbClr val="E28432"/>
                </a:solidFill>
                <a:cs typeface="Helvetica" panose="020B0604020202020204" pitchFamily="34" charset="0"/>
              </a:rPr>
              <a:t>Committee</a:t>
            </a:r>
            <a:endParaRPr lang="en-US" sz="1400" b="1" dirty="0" smtClean="0">
              <a:solidFill>
                <a:srgbClr val="E28432"/>
              </a:solidFill>
              <a:cs typeface="Helvetica" panose="020B0604020202020204" pitchFamily="34" charset="0"/>
            </a:endParaRPr>
          </a:p>
          <a:p>
            <a:pPr marL="166688" indent="-166688">
              <a:spcBef>
                <a:spcPts val="1200"/>
              </a:spcBef>
              <a:defRPr/>
            </a:pPr>
            <a:r>
              <a:rPr lang="en-US" sz="1300" b="1" dirty="0" smtClean="0">
                <a:solidFill>
                  <a:schemeClr val="tx1"/>
                </a:solidFill>
                <a:cs typeface="Helvetica" panose="020B0604020202020204" pitchFamily="34" charset="0"/>
              </a:rPr>
              <a:t>Defined / limited focus </a:t>
            </a:r>
            <a:r>
              <a:rPr lang="en-US" sz="1300" dirty="0" smtClean="0">
                <a:solidFill>
                  <a:schemeClr val="tx1"/>
                </a:solidFill>
                <a:cs typeface="Helvetica" panose="020B0604020202020204" pitchFamily="34" charset="0"/>
              </a:rPr>
              <a:t>on biological safety involving rDNA and Risk Group 2-4 biological agents.</a:t>
            </a:r>
          </a:p>
          <a:p>
            <a:pPr marL="166688" indent="-166688">
              <a:defRPr/>
            </a:pPr>
            <a:r>
              <a:rPr lang="en-US" sz="1300" dirty="0" smtClean="0">
                <a:solidFill>
                  <a:schemeClr val="tx1"/>
                </a:solidFill>
                <a:cs typeface="Helvetica" panose="020B0604020202020204" pitchFamily="34" charset="0"/>
              </a:rPr>
              <a:t>IBC Registration required for </a:t>
            </a:r>
            <a:r>
              <a:rPr lang="en-US" sz="1300" b="1" dirty="0" smtClean="0">
                <a:solidFill>
                  <a:schemeClr val="tx1"/>
                </a:solidFill>
                <a:cs typeface="Helvetica" panose="020B0604020202020204" pitchFamily="34" charset="0"/>
              </a:rPr>
              <a:t>each separate pre-award grant submission/approval</a:t>
            </a:r>
            <a:r>
              <a:rPr lang="en-US" sz="1300" dirty="0" smtClean="0">
                <a:solidFill>
                  <a:schemeClr val="tx1"/>
                </a:solidFill>
                <a:cs typeface="Helvetica" panose="020B0604020202020204" pitchFamily="34" charset="0"/>
              </a:rPr>
              <a:t>.</a:t>
            </a:r>
          </a:p>
          <a:p>
            <a:pPr marL="166688" indent="-166688">
              <a:defRPr/>
            </a:pPr>
            <a:r>
              <a:rPr lang="en-US" sz="1300" dirty="0" smtClean="0">
                <a:solidFill>
                  <a:schemeClr val="tx1"/>
                </a:solidFill>
                <a:cs typeface="Helvetica" panose="020B0604020202020204" pitchFamily="34" charset="0"/>
              </a:rPr>
              <a:t>Each registration had a </a:t>
            </a:r>
            <a:r>
              <a:rPr lang="en-US" sz="1300" b="1" dirty="0" smtClean="0">
                <a:solidFill>
                  <a:schemeClr val="tx1"/>
                </a:solidFill>
                <a:cs typeface="Helvetica" panose="020B0604020202020204" pitchFamily="34" charset="0"/>
              </a:rPr>
              <a:t>separate compliance due date. </a:t>
            </a:r>
          </a:p>
          <a:p>
            <a:pPr marL="166688" indent="-166688">
              <a:defRPr/>
            </a:pPr>
            <a:r>
              <a:rPr lang="en-US" sz="1300" dirty="0" smtClean="0">
                <a:solidFill>
                  <a:schemeClr val="tx1"/>
                </a:solidFill>
                <a:cs typeface="Helvetica" panose="020B0604020202020204" pitchFamily="34" charset="0"/>
              </a:rPr>
              <a:t>Compliance issues identified as “new” research is conducted prior to grant submission/IBC Registration</a:t>
            </a:r>
            <a:r>
              <a:rPr lang="en-US" sz="1300" dirty="0" smtClean="0">
                <a:solidFill>
                  <a:schemeClr val="accent5"/>
                </a:solidFill>
                <a:cs typeface="Helvetica" panose="020B0604020202020204" pitchFamily="34" charset="0"/>
              </a:rPr>
              <a:t>.</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700000">
            <a:off x="93342" y="1673305"/>
            <a:ext cx="450694" cy="450694"/>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700000">
            <a:off x="3111819" y="1634292"/>
            <a:ext cx="460360" cy="517904"/>
          </a:xfrm>
          <a:prstGeom prst="rect">
            <a:avLst/>
          </a:prstGeom>
        </p:spPr>
      </p:pic>
      <p:sp>
        <p:nvSpPr>
          <p:cNvPr id="5" name="Rectangle 3"/>
          <p:cNvSpPr txBox="1">
            <a:spLocks noChangeArrowheads="1"/>
          </p:cNvSpPr>
          <p:nvPr/>
        </p:nvSpPr>
        <p:spPr bwMode="auto">
          <a:xfrm>
            <a:off x="6400800" y="1904999"/>
            <a:ext cx="2606040" cy="3886201"/>
          </a:xfrm>
          <a:prstGeom prst="rect">
            <a:avLst/>
          </a:prstGeom>
          <a:noFill/>
          <a:ln>
            <a:solidFill>
              <a:srgbClr val="BF0021"/>
            </a:solidFill>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rgbClr val="CC0000"/>
              </a:buClr>
              <a:buSzPct val="50000"/>
              <a:buFont typeface="Monotype Sorts" pitchFamily="2" charset="2"/>
              <a:buChar char="n"/>
              <a:defRPr kumimoji="1" sz="3200">
                <a:solidFill>
                  <a:srgbClr val="CC0000"/>
                </a:solidFill>
                <a:latin typeface="+mn-lt"/>
                <a:ea typeface="+mn-ea"/>
                <a:cs typeface="+mn-cs"/>
              </a:defRPr>
            </a:lvl1pPr>
            <a:lvl2pPr marL="742950" indent="-285750" algn="l" rtl="0" eaLnBrk="0" fontAlgn="base" hangingPunct="0">
              <a:spcBef>
                <a:spcPct val="20000"/>
              </a:spcBef>
              <a:spcAft>
                <a:spcPct val="0"/>
              </a:spcAft>
              <a:buClr>
                <a:srgbClr val="CC0000"/>
              </a:buClr>
              <a:buChar char="–"/>
              <a:defRPr kumimoji="1" sz="2800">
                <a:solidFill>
                  <a:srgbClr val="CC0000"/>
                </a:solidFill>
                <a:latin typeface="+mn-lt"/>
              </a:defRPr>
            </a:lvl2pPr>
            <a:lvl3pPr marL="1143000" indent="-228600" algn="l" rtl="0" eaLnBrk="0" fontAlgn="base" hangingPunct="0">
              <a:spcBef>
                <a:spcPct val="20000"/>
              </a:spcBef>
              <a:spcAft>
                <a:spcPct val="0"/>
              </a:spcAft>
              <a:buClr>
                <a:srgbClr val="CC0000"/>
              </a:buClr>
              <a:buChar char="•"/>
              <a:defRPr kumimoji="1" sz="2400">
                <a:solidFill>
                  <a:srgbClr val="CC0000"/>
                </a:solidFill>
                <a:latin typeface="+mn-lt"/>
              </a:defRPr>
            </a:lvl3pPr>
            <a:lvl4pPr marL="1600200" indent="-228600" algn="l" rtl="0" eaLnBrk="0" fontAlgn="base" hangingPunct="0">
              <a:spcBef>
                <a:spcPct val="20000"/>
              </a:spcBef>
              <a:spcAft>
                <a:spcPct val="0"/>
              </a:spcAft>
              <a:buClr>
                <a:srgbClr val="CC0000"/>
              </a:buClr>
              <a:buChar char="–"/>
              <a:defRPr kumimoji="1" sz="2000">
                <a:solidFill>
                  <a:srgbClr val="CC0000"/>
                </a:solidFill>
                <a:latin typeface="+mn-lt"/>
              </a:defRPr>
            </a:lvl4pPr>
            <a:lvl5pPr marL="2057400" indent="-228600" algn="l" rtl="0" eaLnBrk="0" fontAlgn="base" hangingPunct="0">
              <a:spcBef>
                <a:spcPct val="20000"/>
              </a:spcBef>
              <a:spcAft>
                <a:spcPct val="0"/>
              </a:spcAft>
              <a:buClr>
                <a:srgbClr val="CC0000"/>
              </a:buClr>
              <a:buChar char="»"/>
              <a:defRPr kumimoji="1" sz="2000">
                <a:solidFill>
                  <a:srgbClr val="CC0000"/>
                </a:solidFill>
                <a:latin typeface="+mn-lt"/>
              </a:defRPr>
            </a:lvl5pPr>
            <a:lvl6pPr marL="2514600" indent="-228600" algn="l" rtl="0" eaLnBrk="0" fontAlgn="base" hangingPunct="0">
              <a:spcBef>
                <a:spcPct val="20000"/>
              </a:spcBef>
              <a:spcAft>
                <a:spcPct val="0"/>
              </a:spcAft>
              <a:buClr>
                <a:srgbClr val="CC0000"/>
              </a:buClr>
              <a:buChar char="»"/>
              <a:defRPr kumimoji="1" sz="2000">
                <a:solidFill>
                  <a:srgbClr val="CC0000"/>
                </a:solidFill>
                <a:latin typeface="+mn-lt"/>
              </a:defRPr>
            </a:lvl6pPr>
            <a:lvl7pPr marL="2971800" indent="-228600" algn="l" rtl="0" eaLnBrk="0" fontAlgn="base" hangingPunct="0">
              <a:spcBef>
                <a:spcPct val="20000"/>
              </a:spcBef>
              <a:spcAft>
                <a:spcPct val="0"/>
              </a:spcAft>
              <a:buClr>
                <a:srgbClr val="CC0000"/>
              </a:buClr>
              <a:buChar char="»"/>
              <a:defRPr kumimoji="1" sz="2000">
                <a:solidFill>
                  <a:srgbClr val="CC0000"/>
                </a:solidFill>
                <a:latin typeface="+mn-lt"/>
              </a:defRPr>
            </a:lvl7pPr>
            <a:lvl8pPr marL="3429000" indent="-228600" algn="l" rtl="0" eaLnBrk="0" fontAlgn="base" hangingPunct="0">
              <a:spcBef>
                <a:spcPct val="20000"/>
              </a:spcBef>
              <a:spcAft>
                <a:spcPct val="0"/>
              </a:spcAft>
              <a:buClr>
                <a:srgbClr val="CC0000"/>
              </a:buClr>
              <a:buChar char="»"/>
              <a:defRPr kumimoji="1" sz="2000">
                <a:solidFill>
                  <a:srgbClr val="CC0000"/>
                </a:solidFill>
                <a:latin typeface="+mn-lt"/>
              </a:defRPr>
            </a:lvl8pPr>
            <a:lvl9pPr marL="3886200" indent="-228600" algn="l" rtl="0" eaLnBrk="0" fontAlgn="base" hangingPunct="0">
              <a:spcBef>
                <a:spcPct val="20000"/>
              </a:spcBef>
              <a:spcAft>
                <a:spcPct val="0"/>
              </a:spcAft>
              <a:buClr>
                <a:srgbClr val="CC0000"/>
              </a:buClr>
              <a:buChar char="»"/>
              <a:defRPr kumimoji="1" sz="2000">
                <a:solidFill>
                  <a:srgbClr val="CC0000"/>
                </a:solidFill>
                <a:latin typeface="+mn-lt"/>
              </a:defRPr>
            </a:lvl9pPr>
          </a:lstStyle>
          <a:p>
            <a:pPr marL="0" indent="0" algn="ctr">
              <a:spcBef>
                <a:spcPts val="0"/>
              </a:spcBef>
              <a:buFont typeface="Monotype Sorts" pitchFamily="2" charset="2"/>
              <a:buNone/>
              <a:defRPr/>
            </a:pPr>
            <a:r>
              <a:rPr lang="en-US" sz="1900" b="1" dirty="0">
                <a:solidFill>
                  <a:srgbClr val="E28432"/>
                </a:solidFill>
                <a:cs typeface="Helvetica" panose="020B0604020202020204" pitchFamily="34" charset="0"/>
              </a:rPr>
              <a:t>Radiation </a:t>
            </a:r>
            <a:endParaRPr lang="en-US" sz="1900" b="1" dirty="0" smtClean="0">
              <a:solidFill>
                <a:srgbClr val="E28432"/>
              </a:solidFill>
              <a:cs typeface="Helvetica" panose="020B0604020202020204" pitchFamily="34" charset="0"/>
            </a:endParaRPr>
          </a:p>
          <a:p>
            <a:pPr marL="0" indent="0" algn="ctr">
              <a:spcBef>
                <a:spcPts val="0"/>
              </a:spcBef>
              <a:buFont typeface="Monotype Sorts" pitchFamily="2" charset="2"/>
              <a:buNone/>
              <a:defRPr/>
            </a:pPr>
            <a:r>
              <a:rPr lang="en-US" sz="1900" b="1" dirty="0" smtClean="0">
                <a:solidFill>
                  <a:srgbClr val="E28432"/>
                </a:solidFill>
                <a:cs typeface="Helvetica" panose="020B0604020202020204" pitchFamily="34" charset="0"/>
              </a:rPr>
              <a:t>Safety Committee</a:t>
            </a:r>
            <a:endParaRPr lang="en-US" sz="1900" b="1" dirty="0">
              <a:solidFill>
                <a:srgbClr val="E28432"/>
              </a:solidFill>
              <a:cs typeface="Helvetica" panose="020B0604020202020204" pitchFamily="34" charset="0"/>
            </a:endParaRPr>
          </a:p>
          <a:p>
            <a:pPr marL="166688" indent="-166688">
              <a:spcBef>
                <a:spcPts val="1200"/>
              </a:spcBef>
              <a:defRPr/>
            </a:pPr>
            <a:r>
              <a:rPr lang="en-US" sz="1300" b="1" dirty="0">
                <a:solidFill>
                  <a:schemeClr val="tx1"/>
                </a:solidFill>
                <a:cs typeface="Helvetica" panose="020B0604020202020204" pitchFamily="34" charset="0"/>
              </a:rPr>
              <a:t>Defined / limited focus </a:t>
            </a:r>
            <a:r>
              <a:rPr lang="en-US" sz="1300" dirty="0">
                <a:solidFill>
                  <a:schemeClr val="tx1"/>
                </a:solidFill>
                <a:cs typeface="Helvetica" panose="020B0604020202020204" pitchFamily="34" charset="0"/>
              </a:rPr>
              <a:t>on non-human use of radioactive </a:t>
            </a:r>
            <a:r>
              <a:rPr lang="en-US" sz="1300" dirty="0" smtClean="0">
                <a:solidFill>
                  <a:schemeClr val="tx1"/>
                </a:solidFill>
                <a:cs typeface="Helvetica" panose="020B0604020202020204" pitchFamily="34" charset="0"/>
              </a:rPr>
              <a:t>materials.</a:t>
            </a:r>
            <a:endParaRPr lang="en-US" sz="1300" dirty="0">
              <a:solidFill>
                <a:schemeClr val="tx1"/>
              </a:solidFill>
              <a:cs typeface="Helvetica" panose="020B0604020202020204" pitchFamily="34" charset="0"/>
            </a:endParaRPr>
          </a:p>
          <a:p>
            <a:pPr marL="166688" indent="-166688">
              <a:defRPr/>
            </a:pPr>
            <a:r>
              <a:rPr lang="en-US" sz="1300" dirty="0" smtClean="0">
                <a:solidFill>
                  <a:schemeClr val="tx1"/>
                </a:solidFill>
                <a:cs typeface="Helvetica" panose="020B0604020202020204" pitchFamily="34" charset="0"/>
              </a:rPr>
              <a:t>Non-human use radiation usage requires </a:t>
            </a:r>
            <a:r>
              <a:rPr lang="en-US" sz="1300" b="1" dirty="0" smtClean="0">
                <a:solidFill>
                  <a:schemeClr val="tx1"/>
                </a:solidFill>
                <a:cs typeface="Helvetica" panose="020B0604020202020204" pitchFamily="34" charset="0"/>
              </a:rPr>
              <a:t>initial registration</a:t>
            </a:r>
            <a:r>
              <a:rPr lang="en-US" sz="1300" dirty="0" smtClean="0">
                <a:solidFill>
                  <a:schemeClr val="tx1"/>
                </a:solidFill>
                <a:cs typeface="Helvetica" panose="020B0604020202020204" pitchFamily="34" charset="0"/>
              </a:rPr>
              <a:t> and authorization.  New </a:t>
            </a:r>
            <a:r>
              <a:rPr lang="en-US" sz="1300" dirty="0">
                <a:solidFill>
                  <a:schemeClr val="tx1"/>
                </a:solidFill>
                <a:cs typeface="Helvetica" panose="020B0604020202020204" pitchFamily="34" charset="0"/>
              </a:rPr>
              <a:t>isotope usage requires </a:t>
            </a:r>
            <a:r>
              <a:rPr lang="en-US" sz="1300" dirty="0" smtClean="0">
                <a:solidFill>
                  <a:schemeClr val="tx1"/>
                </a:solidFill>
                <a:cs typeface="Helvetica" panose="020B0604020202020204" pitchFamily="34" charset="0"/>
              </a:rPr>
              <a:t>amendment.</a:t>
            </a:r>
          </a:p>
          <a:p>
            <a:pPr marL="166688" indent="-166688">
              <a:defRPr/>
            </a:pPr>
            <a:r>
              <a:rPr lang="en-US" sz="1300" b="1" dirty="0" smtClean="0">
                <a:solidFill>
                  <a:schemeClr val="tx1"/>
                </a:solidFill>
                <a:cs typeface="Helvetica" panose="020B0604020202020204" pitchFamily="34" charset="0"/>
              </a:rPr>
              <a:t>Separate annual confirmation </a:t>
            </a:r>
            <a:r>
              <a:rPr lang="en-US" sz="1300" dirty="0" smtClean="0">
                <a:solidFill>
                  <a:schemeClr val="tx1"/>
                </a:solidFill>
                <a:cs typeface="Helvetica" panose="020B0604020202020204" pitchFamily="34" charset="0"/>
              </a:rPr>
              <a:t>of continued authorized user status.</a:t>
            </a:r>
            <a:endParaRPr lang="en-US" sz="1400" dirty="0">
              <a:solidFill>
                <a:schemeClr val="tx1"/>
              </a:solidFill>
              <a:cs typeface="Helvetica" panose="020B0604020202020204" pitchFamily="34" charset="0"/>
            </a:endParaRPr>
          </a:p>
          <a:p>
            <a:pPr marL="166688" indent="-166688">
              <a:defRPr/>
            </a:pPr>
            <a:endParaRPr lang="en-US" sz="1400" b="1" dirty="0" smtClean="0">
              <a:solidFill>
                <a:srgbClr val="C00000"/>
              </a:solidFill>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700000">
            <a:off x="6159995" y="1656403"/>
            <a:ext cx="481608" cy="481606"/>
          </a:xfrm>
          <a:prstGeom prst="rect">
            <a:avLst/>
          </a:prstGeom>
        </p:spPr>
      </p:pic>
      <p:sp>
        <p:nvSpPr>
          <p:cNvPr id="7" name="Slide Number Placeholder 6"/>
          <p:cNvSpPr>
            <a:spLocks noGrp="1"/>
          </p:cNvSpPr>
          <p:nvPr>
            <p:ph type="sldNum" sz="quarter" idx="12"/>
          </p:nvPr>
        </p:nvSpPr>
        <p:spPr/>
        <p:txBody>
          <a:bodyPr/>
          <a:lstStyle/>
          <a:p>
            <a:fld id="{B0BAFE07-7875-439C-A6E2-B812938CE6F0}" type="slidenum">
              <a:rPr lang="en-US" smtClean="0"/>
              <a:t>3</a:t>
            </a:fld>
            <a:endParaRPr lang="en-US" dirty="0"/>
          </a:p>
        </p:txBody>
      </p:sp>
    </p:spTree>
    <p:extLst>
      <p:ext uri="{BB962C8B-B14F-4D97-AF65-F5344CB8AC3E}">
        <p14:creationId xmlns:p14="http://schemas.microsoft.com/office/powerpoint/2010/main" val="2619253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4976"/>
            <a:ext cx="6934200" cy="911824"/>
          </a:xfrm>
        </p:spPr>
        <p:txBody>
          <a:bodyPr/>
          <a:lstStyle/>
          <a:p>
            <a:r>
              <a:rPr lang="en-US" altLang="en-US" dirty="0" smtClean="0"/>
              <a:t>2015 Unified Laboratory Safety Registration</a:t>
            </a:r>
          </a:p>
        </p:txBody>
      </p:sp>
      <p:sp>
        <p:nvSpPr>
          <p:cNvPr id="4099" name="Rectangle 3"/>
          <p:cNvSpPr>
            <a:spLocks noGrp="1" noChangeArrowheads="1"/>
          </p:cNvSpPr>
          <p:nvPr>
            <p:ph type="body" idx="1"/>
          </p:nvPr>
        </p:nvSpPr>
        <p:spPr>
          <a:xfrm>
            <a:off x="304800" y="1758950"/>
            <a:ext cx="8610600" cy="4108450"/>
          </a:xfrm>
          <a:ln>
            <a:solidFill>
              <a:srgbClr val="BF0021"/>
            </a:solidFill>
          </a:ln>
        </p:spPr>
        <p:txBody>
          <a:bodyPr/>
          <a:lstStyle/>
          <a:p>
            <a:pPr marL="0" indent="0" algn="ctr">
              <a:buFont typeface="Monotype Sorts" pitchFamily="2" charset="2"/>
              <a:buNone/>
              <a:defRPr/>
            </a:pPr>
            <a:endParaRPr lang="en-US" sz="600" b="1" dirty="0" smtClean="0">
              <a:solidFill>
                <a:srgbClr val="E28432"/>
              </a:solidFill>
              <a:cs typeface="Helvetica" panose="020B0604020202020204" pitchFamily="34" charset="0"/>
            </a:endParaRPr>
          </a:p>
          <a:p>
            <a:pPr marL="0" indent="0" algn="ctr">
              <a:buFont typeface="Monotype Sorts" pitchFamily="2" charset="2"/>
              <a:buNone/>
              <a:defRPr/>
            </a:pPr>
            <a:r>
              <a:rPr lang="en-US" sz="2000" b="1" dirty="0" smtClean="0">
                <a:solidFill>
                  <a:srgbClr val="E28432"/>
                </a:solidFill>
                <a:cs typeface="Helvetica" panose="020B0604020202020204" pitchFamily="34" charset="0"/>
              </a:rPr>
              <a:t>Unified Laboratory Safety Registration</a:t>
            </a:r>
          </a:p>
          <a:p>
            <a:pPr marL="0" indent="0" algn="ctr">
              <a:spcBef>
                <a:spcPts val="0"/>
              </a:spcBef>
              <a:buFont typeface="Monotype Sorts" pitchFamily="2" charset="2"/>
              <a:buNone/>
              <a:defRPr/>
            </a:pPr>
            <a:r>
              <a:rPr lang="en-US" sz="1800" b="1" dirty="0" smtClean="0">
                <a:solidFill>
                  <a:srgbClr val="E28432"/>
                </a:solidFill>
                <a:cs typeface="Helvetica" panose="020B0604020202020204" pitchFamily="34" charset="0"/>
              </a:rPr>
              <a:t>(EHS Research Safety Checklist / IBC Registration / Radiation Safety)</a:t>
            </a:r>
          </a:p>
          <a:p>
            <a:pPr marL="285750" indent="-166688">
              <a:buFont typeface="Wingdings" panose="05000000000000000000" pitchFamily="2" charset="2"/>
              <a:buChar char="§"/>
              <a:defRPr/>
            </a:pPr>
            <a:r>
              <a:rPr lang="en-US" sz="1400" dirty="0">
                <a:solidFill>
                  <a:schemeClr val="tx1"/>
                </a:solidFill>
                <a:cs typeface="Helvetica" panose="020B0604020202020204" pitchFamily="34" charset="0"/>
              </a:rPr>
              <a:t>Combines chemical, biological, and </a:t>
            </a:r>
            <a:r>
              <a:rPr lang="en-US" sz="1400" dirty="0" smtClean="0">
                <a:solidFill>
                  <a:schemeClr val="tx1"/>
                </a:solidFill>
                <a:cs typeface="Helvetica" panose="020B0604020202020204" pitchFamily="34" charset="0"/>
              </a:rPr>
              <a:t>radiological </a:t>
            </a:r>
            <a:r>
              <a:rPr lang="en-US" sz="1400" dirty="0">
                <a:solidFill>
                  <a:schemeClr val="tx1"/>
                </a:solidFill>
                <a:cs typeface="Helvetica" panose="020B0604020202020204" pitchFamily="34" charset="0"/>
              </a:rPr>
              <a:t>safety </a:t>
            </a:r>
            <a:r>
              <a:rPr lang="en-US" sz="1400" b="0" dirty="0">
                <a:solidFill>
                  <a:schemeClr val="tx1"/>
                </a:solidFill>
                <a:cs typeface="Helvetica" panose="020B0604020202020204" pitchFamily="34" charset="0"/>
              </a:rPr>
              <a:t>into one </a:t>
            </a:r>
            <a:r>
              <a:rPr lang="en-US" sz="1400" b="0" dirty="0" smtClean="0">
                <a:solidFill>
                  <a:schemeClr val="tx1"/>
                </a:solidFill>
                <a:cs typeface="Helvetica" panose="020B0604020202020204" pitchFamily="34" charset="0"/>
              </a:rPr>
              <a:t>comprehensive “</a:t>
            </a:r>
            <a:r>
              <a:rPr lang="en-US" sz="1400" b="0" i="1" dirty="0" smtClean="0">
                <a:solidFill>
                  <a:schemeClr val="tx1"/>
                </a:solidFill>
                <a:cs typeface="Helvetica" panose="020B0604020202020204" pitchFamily="34" charset="0"/>
              </a:rPr>
              <a:t>Laboratory Safety Registration</a:t>
            </a:r>
            <a:r>
              <a:rPr lang="en-US" sz="1400" b="0" dirty="0" smtClean="0">
                <a:solidFill>
                  <a:schemeClr val="tx1"/>
                </a:solidFill>
                <a:cs typeface="Helvetica" panose="020B0604020202020204" pitchFamily="34" charset="0"/>
              </a:rPr>
              <a:t>” submittal.  </a:t>
            </a:r>
          </a:p>
          <a:p>
            <a:pPr marL="285750" indent="-166688">
              <a:buFont typeface="Wingdings" panose="05000000000000000000" pitchFamily="2" charset="2"/>
              <a:buChar char="§"/>
              <a:defRPr/>
            </a:pPr>
            <a:r>
              <a:rPr lang="en-US" sz="1400" b="0" dirty="0" smtClean="0">
                <a:solidFill>
                  <a:schemeClr val="tx1"/>
                </a:solidFill>
                <a:cs typeface="Helvetica" panose="020B0604020202020204" pitchFamily="34" charset="0"/>
              </a:rPr>
              <a:t>EHS meets with Principal Investigator (and/or laboratory </a:t>
            </a:r>
            <a:r>
              <a:rPr lang="en-US" sz="1400" b="0" dirty="0">
                <a:solidFill>
                  <a:schemeClr val="tx1"/>
                </a:solidFill>
                <a:cs typeface="Helvetica" panose="020B0604020202020204" pitchFamily="34" charset="0"/>
              </a:rPr>
              <a:t>safety coordinator</a:t>
            </a:r>
            <a:r>
              <a:rPr lang="en-US" sz="1400" b="0" dirty="0" smtClean="0">
                <a:solidFill>
                  <a:schemeClr val="tx1"/>
                </a:solidFill>
                <a:cs typeface="Helvetica" panose="020B0604020202020204" pitchFamily="34" charset="0"/>
              </a:rPr>
              <a:t>)</a:t>
            </a:r>
            <a:r>
              <a:rPr lang="en-US" sz="1400" b="0" dirty="0">
                <a:solidFill>
                  <a:schemeClr val="tx1"/>
                </a:solidFill>
                <a:cs typeface="Helvetica" panose="020B0604020202020204" pitchFamily="34" charset="0"/>
              </a:rPr>
              <a:t> </a:t>
            </a:r>
            <a:r>
              <a:rPr lang="en-US" sz="1400" b="0" dirty="0" smtClean="0">
                <a:solidFill>
                  <a:schemeClr val="tx1"/>
                </a:solidFill>
                <a:cs typeface="Helvetica" panose="020B0604020202020204" pitchFamily="34" charset="0"/>
              </a:rPr>
              <a:t>to review current and proposed research</a:t>
            </a:r>
            <a:r>
              <a:rPr lang="en-US" sz="1400" b="0" dirty="0">
                <a:solidFill>
                  <a:schemeClr val="tx1"/>
                </a:solidFill>
                <a:cs typeface="Helvetica" panose="020B0604020202020204" pitchFamily="34" charset="0"/>
              </a:rPr>
              <a:t> </a:t>
            </a:r>
            <a:r>
              <a:rPr lang="en-US" sz="1400" b="0" dirty="0" smtClean="0">
                <a:solidFill>
                  <a:schemeClr val="tx1"/>
                </a:solidFill>
                <a:cs typeface="Helvetica" panose="020B0604020202020204" pitchFamily="34" charset="0"/>
              </a:rPr>
              <a:t>and takes the lead to prepare documentation.</a:t>
            </a:r>
          </a:p>
          <a:p>
            <a:pPr marL="285750" indent="-166688">
              <a:buFont typeface="Wingdings" panose="05000000000000000000" pitchFamily="2" charset="2"/>
              <a:buChar char="§"/>
              <a:defRPr/>
            </a:pPr>
            <a:r>
              <a:rPr lang="en-US" sz="1400" b="0" dirty="0" smtClean="0">
                <a:solidFill>
                  <a:schemeClr val="tx1"/>
                </a:solidFill>
                <a:cs typeface="Helvetica" panose="020B0604020202020204" pitchFamily="34" charset="0"/>
              </a:rPr>
              <a:t>EHS submits documentation to Safety Committees with Principal Investigator’s authorization.</a:t>
            </a:r>
            <a:r>
              <a:rPr lang="en-US" sz="1400" dirty="0" smtClean="0">
                <a:solidFill>
                  <a:schemeClr val="tx1"/>
                </a:solidFill>
                <a:cs typeface="Helvetica" panose="020B0604020202020204" pitchFamily="34" charset="0"/>
              </a:rPr>
              <a:t> </a:t>
            </a:r>
            <a:r>
              <a:rPr lang="en-US" sz="1400" b="0" dirty="0" smtClean="0">
                <a:solidFill>
                  <a:schemeClr val="tx1"/>
                </a:solidFill>
                <a:cs typeface="Helvetica" panose="020B0604020202020204" pitchFamily="34" charset="0"/>
              </a:rPr>
              <a:t>Safety Committees perform full review.  The </a:t>
            </a:r>
            <a:r>
              <a:rPr lang="en-US" sz="1400" dirty="0" smtClean="0">
                <a:solidFill>
                  <a:schemeClr val="tx1"/>
                </a:solidFill>
                <a:cs typeface="Helvetica" panose="020B0604020202020204" pitchFamily="34" charset="0"/>
              </a:rPr>
              <a:t>pre-review greatly reduces or eliminates administrative and scientific issues </a:t>
            </a:r>
            <a:r>
              <a:rPr lang="en-US" sz="1400" b="0" dirty="0" smtClean="0">
                <a:solidFill>
                  <a:schemeClr val="tx1"/>
                </a:solidFill>
                <a:cs typeface="Helvetica" panose="020B0604020202020204" pitchFamily="34" charset="0"/>
              </a:rPr>
              <a:t>identified by Safety Committees.</a:t>
            </a:r>
            <a:endParaRPr lang="en-US" sz="1400" b="0" dirty="0">
              <a:solidFill>
                <a:schemeClr val="tx1"/>
              </a:solidFill>
              <a:cs typeface="Helvetica" panose="020B0604020202020204" pitchFamily="34" charset="0"/>
            </a:endParaRPr>
          </a:p>
          <a:p>
            <a:pPr marL="285750" indent="-166688">
              <a:buFont typeface="Wingdings" panose="05000000000000000000" pitchFamily="2" charset="2"/>
              <a:buChar char="§"/>
              <a:defRPr/>
            </a:pPr>
            <a:r>
              <a:rPr lang="en-US" sz="1400" b="0" dirty="0" smtClean="0">
                <a:solidFill>
                  <a:schemeClr val="tx1"/>
                </a:solidFill>
                <a:cs typeface="Helvetica" panose="020B0604020202020204" pitchFamily="34" charset="0"/>
              </a:rPr>
              <a:t>Laboratory Safety Registration will continue to be </a:t>
            </a:r>
            <a:r>
              <a:rPr lang="en-US" sz="1400" dirty="0" smtClean="0">
                <a:solidFill>
                  <a:schemeClr val="tx1"/>
                </a:solidFill>
                <a:cs typeface="Helvetica" panose="020B0604020202020204" pitchFamily="34" charset="0"/>
              </a:rPr>
              <a:t>submitted on a bi-annual basis</a:t>
            </a:r>
            <a:r>
              <a:rPr lang="en-US" sz="1400" b="0" dirty="0" smtClean="0">
                <a:solidFill>
                  <a:schemeClr val="tx1"/>
                </a:solidFill>
                <a:cs typeface="Helvetica" panose="020B0604020202020204" pitchFamily="34" charset="0"/>
              </a:rPr>
              <a:t>.</a:t>
            </a:r>
          </a:p>
          <a:p>
            <a:pPr marL="285750" indent="-166688">
              <a:buFont typeface="Wingdings" panose="05000000000000000000" pitchFamily="2" charset="2"/>
              <a:buChar char="§"/>
              <a:defRPr/>
            </a:pPr>
            <a:r>
              <a:rPr lang="en-US" sz="1400" dirty="0" smtClean="0">
                <a:solidFill>
                  <a:schemeClr val="tx1"/>
                </a:solidFill>
                <a:cs typeface="Helvetica" panose="020B0604020202020204" pitchFamily="34" charset="0"/>
              </a:rPr>
              <a:t>Single comprehensive review </a:t>
            </a:r>
            <a:r>
              <a:rPr lang="en-US" sz="1400" b="0" dirty="0" smtClean="0">
                <a:solidFill>
                  <a:schemeClr val="tx1"/>
                </a:solidFill>
                <a:cs typeface="Helvetica" panose="020B0604020202020204" pitchFamily="34" charset="0"/>
              </a:rPr>
              <a:t>and annual inspection of the laboratory for all PIs associated with the laboratory suite to minimize redundant inspections of same physical spaces.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700000">
            <a:off x="91193" y="1530258"/>
            <a:ext cx="450694" cy="450694"/>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900000">
            <a:off x="1301714" y="1521063"/>
            <a:ext cx="481608" cy="481606"/>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700000">
            <a:off x="702054" y="1496121"/>
            <a:ext cx="460360" cy="517904"/>
          </a:xfrm>
          <a:prstGeom prst="rect">
            <a:avLst/>
          </a:prstGeom>
        </p:spPr>
      </p:pic>
      <p:sp>
        <p:nvSpPr>
          <p:cNvPr id="5" name="Slide Number Placeholder 4"/>
          <p:cNvSpPr>
            <a:spLocks noGrp="1"/>
          </p:cNvSpPr>
          <p:nvPr>
            <p:ph type="sldNum" sz="quarter" idx="12"/>
          </p:nvPr>
        </p:nvSpPr>
        <p:spPr/>
        <p:txBody>
          <a:bodyPr/>
          <a:lstStyle/>
          <a:p>
            <a:fld id="{B0BAFE07-7875-439C-A6E2-B812938CE6F0}" type="slidenum">
              <a:rPr lang="en-US" smtClean="0"/>
              <a:t>4</a:t>
            </a:fld>
            <a:endParaRPr lang="en-US" dirty="0"/>
          </a:p>
        </p:txBody>
      </p:sp>
    </p:spTree>
    <p:extLst>
      <p:ext uri="{BB962C8B-B14F-4D97-AF65-F5344CB8AC3E}">
        <p14:creationId xmlns:p14="http://schemas.microsoft.com/office/powerpoint/2010/main" val="213594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54976"/>
            <a:ext cx="7086600" cy="911824"/>
          </a:xfrm>
        </p:spPr>
        <p:txBody>
          <a:bodyPr/>
          <a:lstStyle/>
          <a:p>
            <a:r>
              <a:rPr lang="en-US" altLang="en-US" dirty="0" smtClean="0"/>
              <a:t>2016: Unified </a:t>
            </a:r>
            <a:r>
              <a:rPr lang="en-US" altLang="en-US" dirty="0"/>
              <a:t>Safety </a:t>
            </a:r>
            <a:r>
              <a:rPr lang="en-US" altLang="en-US" dirty="0" smtClean="0"/>
              <a:t>Review and Inspection</a:t>
            </a:r>
          </a:p>
        </p:txBody>
      </p:sp>
      <p:sp>
        <p:nvSpPr>
          <p:cNvPr id="4099" name="Rectangle 3"/>
          <p:cNvSpPr>
            <a:spLocks noGrp="1" noChangeArrowheads="1"/>
          </p:cNvSpPr>
          <p:nvPr>
            <p:ph type="body" idx="1"/>
          </p:nvPr>
        </p:nvSpPr>
        <p:spPr>
          <a:xfrm>
            <a:off x="304800" y="1758950"/>
            <a:ext cx="8610600" cy="4489450"/>
          </a:xfrm>
          <a:ln>
            <a:solidFill>
              <a:srgbClr val="BF0021"/>
            </a:solidFill>
          </a:ln>
        </p:spPr>
        <p:txBody>
          <a:bodyPr/>
          <a:lstStyle/>
          <a:p>
            <a:pPr marL="0" indent="0" algn="ctr">
              <a:buFont typeface="Monotype Sorts" pitchFamily="2" charset="2"/>
              <a:buNone/>
              <a:defRPr/>
            </a:pPr>
            <a:r>
              <a:rPr lang="en-US" sz="2000" b="1" dirty="0" smtClean="0">
                <a:solidFill>
                  <a:srgbClr val="C00000"/>
                </a:solidFill>
                <a:cs typeface="Helvetica" panose="020B0604020202020204" pitchFamily="34" charset="0"/>
              </a:rPr>
              <a:t>         </a:t>
            </a:r>
            <a:r>
              <a:rPr lang="en-US" sz="2000" b="1" dirty="0" smtClean="0">
                <a:solidFill>
                  <a:srgbClr val="E28432"/>
                </a:solidFill>
                <a:cs typeface="Helvetica" panose="020B0604020202020204" pitchFamily="34" charset="0"/>
              </a:rPr>
              <a:t>Unified Laboratory Safety Review and Inspection</a:t>
            </a:r>
          </a:p>
          <a:p>
            <a:pPr marL="0" indent="0" algn="ctr">
              <a:spcBef>
                <a:spcPts val="0"/>
              </a:spcBef>
              <a:buFont typeface="Monotype Sorts" pitchFamily="2" charset="2"/>
              <a:buNone/>
              <a:defRPr/>
            </a:pPr>
            <a:r>
              <a:rPr lang="en-US" sz="1800" b="1" dirty="0" smtClean="0">
                <a:solidFill>
                  <a:srgbClr val="E28432"/>
                </a:solidFill>
                <a:cs typeface="Helvetica" panose="020B0604020202020204" pitchFamily="34" charset="0"/>
              </a:rPr>
              <a:t>(EHS Research Safety Checklist / IBC Registration / Radiation Safety)</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700000">
            <a:off x="91193" y="1530258"/>
            <a:ext cx="450694" cy="450694"/>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900000">
            <a:off x="1301714" y="1521063"/>
            <a:ext cx="481608" cy="481606"/>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700000">
            <a:off x="702054" y="1496121"/>
            <a:ext cx="460360" cy="517904"/>
          </a:xfrm>
          <a:prstGeom prst="rect">
            <a:avLst/>
          </a:prstGeom>
        </p:spPr>
      </p:pic>
      <p:sp>
        <p:nvSpPr>
          <p:cNvPr id="10" name="Rectangle 3"/>
          <p:cNvSpPr txBox="1">
            <a:spLocks noChangeArrowheads="1"/>
          </p:cNvSpPr>
          <p:nvPr/>
        </p:nvSpPr>
        <p:spPr bwMode="auto">
          <a:xfrm>
            <a:off x="304800" y="2627754"/>
            <a:ext cx="5638800" cy="274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ts val="200"/>
              </a:spcAft>
              <a:buClr>
                <a:schemeClr val="accent1"/>
              </a:buClr>
              <a:buFont typeface="Arial"/>
              <a:buNone/>
              <a:defRPr sz="2400" b="1">
                <a:solidFill>
                  <a:schemeClr val="accent3"/>
                </a:solidFill>
                <a:latin typeface="+mn-lt"/>
                <a:ea typeface="+mn-ea"/>
                <a:cs typeface="+mn-cs"/>
              </a:defRPr>
            </a:lvl1pPr>
            <a:lvl2pPr marL="225425" indent="-225425" algn="l" rtl="0" eaLnBrk="1" fontAlgn="base" hangingPunct="1">
              <a:spcBef>
                <a:spcPts val="200"/>
              </a:spcBef>
              <a:spcAft>
                <a:spcPts val="200"/>
              </a:spcAft>
              <a:buClr>
                <a:schemeClr val="tx2"/>
              </a:buClr>
              <a:buSzPct val="100000"/>
              <a:buFont typeface="Arial"/>
              <a:buChar char="•"/>
              <a:defRPr sz="2400" b="0">
                <a:solidFill>
                  <a:schemeClr val="tx1"/>
                </a:solidFill>
                <a:latin typeface="+mn-lt"/>
              </a:defRPr>
            </a:lvl2pPr>
            <a:lvl3pPr marL="569913" indent="-227013" algn="l" rtl="0" eaLnBrk="1" fontAlgn="base" hangingPunct="1">
              <a:spcBef>
                <a:spcPts val="200"/>
              </a:spcBef>
              <a:spcAft>
                <a:spcPts val="200"/>
              </a:spcAft>
              <a:buClr>
                <a:schemeClr val="tx2"/>
              </a:buClr>
              <a:buSzPct val="100000"/>
              <a:buFont typeface="Arial"/>
              <a:buChar char="•"/>
              <a:defRPr sz="2200" b="0">
                <a:solidFill>
                  <a:schemeClr val="tx1"/>
                </a:solidFill>
                <a:latin typeface="+mn-lt"/>
              </a:defRPr>
            </a:lvl3pPr>
            <a:lvl4pPr marL="917575" indent="-225425" algn="l" rtl="0" eaLnBrk="1" fontAlgn="base" hangingPunct="1">
              <a:spcBef>
                <a:spcPts val="200"/>
              </a:spcBef>
              <a:spcAft>
                <a:spcPts val="200"/>
              </a:spcAft>
              <a:buClr>
                <a:schemeClr val="tx2"/>
              </a:buClr>
              <a:buSzPct val="100000"/>
              <a:buFont typeface="Arial"/>
              <a:buChar char="•"/>
              <a:defRPr sz="2000" b="0">
                <a:solidFill>
                  <a:schemeClr val="tx1"/>
                </a:solidFill>
                <a:latin typeface="+mn-lt"/>
              </a:defRPr>
            </a:lvl4pPr>
            <a:lvl5pPr marL="1146175" indent="-233363" algn="l" rtl="0" eaLnBrk="1" fontAlgn="base" hangingPunct="1">
              <a:spcBef>
                <a:spcPts val="200"/>
              </a:spcBef>
              <a:spcAft>
                <a:spcPts val="200"/>
              </a:spcAft>
              <a:buClr>
                <a:schemeClr val="tx2"/>
              </a:buClr>
              <a:buSzPct val="100000"/>
              <a:buFont typeface="Arial"/>
              <a:buChar char="•"/>
              <a:defRPr sz="1600" b="0">
                <a:solidFill>
                  <a:schemeClr val="tx1"/>
                </a:solidFill>
                <a:latin typeface="+mn-lt"/>
              </a:defRPr>
            </a:lvl5pPr>
            <a:lvl6pPr marL="1287463" indent="-168275" algn="l" rtl="0" eaLnBrk="1" fontAlgn="base" hangingPunct="1">
              <a:spcBef>
                <a:spcPct val="20000"/>
              </a:spcBef>
              <a:spcAft>
                <a:spcPct val="0"/>
              </a:spcAft>
              <a:buClr>
                <a:schemeClr val="accent1"/>
              </a:buClr>
              <a:buChar char="»"/>
              <a:defRPr sz="900">
                <a:solidFill>
                  <a:schemeClr val="tx2"/>
                </a:solidFill>
                <a:latin typeface="+mn-lt"/>
              </a:defRPr>
            </a:lvl6pPr>
            <a:lvl7pPr marL="1744663" indent="-168275" algn="l" rtl="0" eaLnBrk="1" fontAlgn="base" hangingPunct="1">
              <a:spcBef>
                <a:spcPct val="20000"/>
              </a:spcBef>
              <a:spcAft>
                <a:spcPct val="0"/>
              </a:spcAft>
              <a:buClr>
                <a:schemeClr val="accent1"/>
              </a:buClr>
              <a:buChar char="»"/>
              <a:defRPr sz="900">
                <a:solidFill>
                  <a:schemeClr val="tx2"/>
                </a:solidFill>
                <a:latin typeface="+mn-lt"/>
              </a:defRPr>
            </a:lvl7pPr>
            <a:lvl8pPr marL="2201863" indent="-168275" algn="l" rtl="0" eaLnBrk="1" fontAlgn="base" hangingPunct="1">
              <a:spcBef>
                <a:spcPct val="20000"/>
              </a:spcBef>
              <a:spcAft>
                <a:spcPct val="0"/>
              </a:spcAft>
              <a:buClr>
                <a:schemeClr val="accent1"/>
              </a:buClr>
              <a:buChar char="»"/>
              <a:defRPr sz="900">
                <a:solidFill>
                  <a:schemeClr val="tx2"/>
                </a:solidFill>
                <a:latin typeface="+mn-lt"/>
              </a:defRPr>
            </a:lvl8pPr>
            <a:lvl9pPr marL="2659063" indent="-168275" algn="l" rtl="0" eaLnBrk="1" fontAlgn="base" hangingPunct="1">
              <a:spcBef>
                <a:spcPct val="20000"/>
              </a:spcBef>
              <a:spcAft>
                <a:spcPct val="0"/>
              </a:spcAft>
              <a:buClr>
                <a:schemeClr val="accent1"/>
              </a:buClr>
              <a:buChar char="»"/>
              <a:defRPr sz="900">
                <a:solidFill>
                  <a:schemeClr val="tx2"/>
                </a:solidFill>
                <a:latin typeface="+mn-lt"/>
              </a:defRPr>
            </a:lvl9pPr>
          </a:lstStyle>
          <a:p>
            <a:pPr marL="285750" indent="-166688">
              <a:buFont typeface="Wingdings" panose="05000000000000000000" pitchFamily="2" charset="2"/>
              <a:buChar char="§"/>
              <a:defRPr/>
            </a:pPr>
            <a:r>
              <a:rPr lang="en-US" sz="1500" kern="0" dirty="0" smtClean="0">
                <a:solidFill>
                  <a:schemeClr val="tx1"/>
                </a:solidFill>
                <a:cs typeface="Helvetica" panose="020B0604020202020204" pitchFamily="34" charset="0"/>
              </a:rPr>
              <a:t>Combines chemical, biological, and radiological safety </a:t>
            </a:r>
            <a:r>
              <a:rPr lang="en-US" sz="1500" b="0" kern="0" dirty="0" smtClean="0">
                <a:solidFill>
                  <a:schemeClr val="tx1"/>
                </a:solidFill>
                <a:cs typeface="Helvetica" panose="020B0604020202020204" pitchFamily="34" charset="0"/>
              </a:rPr>
              <a:t>annual reviews and inspections.</a:t>
            </a:r>
          </a:p>
          <a:p>
            <a:pPr marL="285750" indent="-166688">
              <a:buFont typeface="Wingdings" panose="05000000000000000000" pitchFamily="2" charset="2"/>
              <a:buChar char="§"/>
              <a:defRPr/>
            </a:pPr>
            <a:r>
              <a:rPr lang="en-US" altLang="en-US" sz="1500" kern="0" dirty="0" smtClean="0">
                <a:solidFill>
                  <a:schemeClr val="tx1"/>
                </a:solidFill>
                <a:cs typeface="Helvetica" panose="020B0604020202020204" pitchFamily="34" charset="0"/>
              </a:rPr>
              <a:t>Annual Review:</a:t>
            </a:r>
          </a:p>
          <a:p>
            <a:pPr marL="511175" lvl="1" indent="-166688">
              <a:buFont typeface="Wingdings" panose="05000000000000000000" pitchFamily="2" charset="2"/>
              <a:buChar char="§"/>
              <a:defRPr/>
            </a:pPr>
            <a:r>
              <a:rPr lang="en-US" altLang="en-US" sz="1500" dirty="0">
                <a:cs typeface="Helvetica" panose="020B0604020202020204" pitchFamily="34" charset="0"/>
              </a:rPr>
              <a:t>High hazard chemical, biological and radiological hazards used in the </a:t>
            </a:r>
            <a:r>
              <a:rPr lang="en-US" altLang="en-US" sz="1500" dirty="0" smtClean="0">
                <a:cs typeface="Helvetica" panose="020B0604020202020204" pitchFamily="34" charset="0"/>
              </a:rPr>
              <a:t>laboratory.</a:t>
            </a:r>
            <a:endParaRPr lang="en-US" altLang="en-US" sz="1500" dirty="0">
              <a:cs typeface="Helvetica" panose="020B0604020202020204" pitchFamily="34" charset="0"/>
            </a:endParaRPr>
          </a:p>
          <a:p>
            <a:pPr marL="511175" lvl="1" indent="-166688">
              <a:buFont typeface="Wingdings" panose="05000000000000000000" pitchFamily="2" charset="2"/>
              <a:buChar char="§"/>
              <a:defRPr/>
            </a:pPr>
            <a:r>
              <a:rPr lang="en-US" altLang="en-US" sz="1500" dirty="0">
                <a:cs typeface="Helvetica" panose="020B0604020202020204" pitchFamily="34" charset="0"/>
              </a:rPr>
              <a:t>Safe work practices and waste </a:t>
            </a:r>
            <a:r>
              <a:rPr lang="en-US" altLang="en-US" sz="1500" dirty="0" smtClean="0">
                <a:cs typeface="Helvetica" panose="020B0604020202020204" pitchFamily="34" charset="0"/>
              </a:rPr>
              <a:t>management.</a:t>
            </a:r>
            <a:endParaRPr lang="en-US" altLang="en-US" sz="1500" dirty="0">
              <a:cs typeface="Helvetica" panose="020B0604020202020204" pitchFamily="34" charset="0"/>
            </a:endParaRPr>
          </a:p>
          <a:p>
            <a:pPr marL="511175" lvl="1" indent="-166688">
              <a:buFont typeface="Wingdings" panose="05000000000000000000" pitchFamily="2" charset="2"/>
              <a:buChar char="§"/>
              <a:defRPr/>
            </a:pPr>
            <a:r>
              <a:rPr lang="en-US" altLang="en-US" sz="1500" b="0" dirty="0" smtClean="0">
                <a:cs typeface="Helvetica" panose="020B0604020202020204" pitchFamily="34" charset="0"/>
              </a:rPr>
              <a:t>Safety </a:t>
            </a:r>
            <a:r>
              <a:rPr lang="en-US" altLang="en-US" sz="1500" b="0" dirty="0">
                <a:cs typeface="Helvetica" panose="020B0604020202020204" pitchFamily="34" charset="0"/>
              </a:rPr>
              <a:t>equipment (chemical hoods, biosafety cabinets, radiation survey </a:t>
            </a:r>
            <a:r>
              <a:rPr lang="en-US" altLang="en-US" sz="1500" b="0" dirty="0" smtClean="0">
                <a:cs typeface="Helvetica" panose="020B0604020202020204" pitchFamily="34" charset="0"/>
              </a:rPr>
              <a:t>meters, oxygen monitors).</a:t>
            </a:r>
          </a:p>
          <a:p>
            <a:pPr marL="511175" lvl="1" indent="-166688">
              <a:buFont typeface="Wingdings" panose="05000000000000000000" pitchFamily="2" charset="2"/>
              <a:buChar char="§"/>
              <a:defRPr/>
            </a:pPr>
            <a:r>
              <a:rPr lang="en-US" altLang="en-US" sz="1500" dirty="0" smtClean="0">
                <a:cs typeface="Helvetica" panose="020B0604020202020204" pitchFamily="34" charset="0"/>
              </a:rPr>
              <a:t>Safety training.</a:t>
            </a:r>
          </a:p>
          <a:p>
            <a:pPr marL="285750" indent="-166688">
              <a:buFont typeface="Wingdings" panose="05000000000000000000" pitchFamily="2" charset="2"/>
              <a:buChar char="§"/>
              <a:defRPr/>
            </a:pPr>
            <a:r>
              <a:rPr lang="en-US" altLang="en-US" sz="1500" dirty="0">
                <a:solidFill>
                  <a:schemeClr val="tx1"/>
                </a:solidFill>
                <a:cs typeface="Helvetica" panose="020B0604020202020204" pitchFamily="34" charset="0"/>
              </a:rPr>
              <a:t>When: </a:t>
            </a:r>
            <a:r>
              <a:rPr lang="en-US" altLang="en-US" sz="1500" b="0" dirty="0">
                <a:solidFill>
                  <a:schemeClr val="tx1"/>
                </a:solidFill>
                <a:cs typeface="Helvetica" panose="020B0604020202020204" pitchFamily="34" charset="0"/>
              </a:rPr>
              <a:t>align same month Registrations are </a:t>
            </a:r>
            <a:r>
              <a:rPr lang="en-US" altLang="en-US" sz="1500" b="0" dirty="0" smtClean="0">
                <a:solidFill>
                  <a:schemeClr val="tx1"/>
                </a:solidFill>
                <a:cs typeface="Helvetica" panose="020B0604020202020204" pitchFamily="34" charset="0"/>
              </a:rPr>
              <a:t>completed.</a:t>
            </a:r>
            <a:endParaRPr lang="en-US" altLang="en-US" sz="1500" dirty="0">
              <a:solidFill>
                <a:schemeClr val="tx1"/>
              </a:solidFill>
              <a:cs typeface="Helvetica" panose="020B0604020202020204" pitchFamily="34" charset="0"/>
            </a:endParaRPr>
          </a:p>
          <a:p>
            <a:pPr marL="285750" indent="-166688">
              <a:buFont typeface="Wingdings" panose="05000000000000000000" pitchFamily="2" charset="2"/>
              <a:buChar char="§"/>
              <a:defRPr/>
            </a:pPr>
            <a:r>
              <a:rPr lang="en-US" altLang="en-US" sz="1500" dirty="0" smtClean="0">
                <a:solidFill>
                  <a:schemeClr val="tx1"/>
                </a:solidFill>
                <a:cs typeface="Helvetica" panose="020B0604020202020204" pitchFamily="34" charset="0"/>
              </a:rPr>
              <a:t>Follow-up:</a:t>
            </a:r>
            <a:r>
              <a:rPr lang="en-US" altLang="en-US" sz="1500" b="0" dirty="0" smtClean="0">
                <a:solidFill>
                  <a:schemeClr val="tx1"/>
                </a:solidFill>
                <a:cs typeface="Helvetica" panose="020B0604020202020204" pitchFamily="34" charset="0"/>
              </a:rPr>
              <a:t> EHS will work with LSCs to address issues. </a:t>
            </a:r>
            <a:endParaRPr lang="en-US" altLang="en-US" sz="1500" dirty="0" smtClean="0">
              <a:solidFill>
                <a:schemeClr val="tx1"/>
              </a:solidFill>
              <a:cs typeface="Helvetica" panose="020B0604020202020204" pitchFamily="34" charset="0"/>
            </a:endParaRPr>
          </a:p>
          <a:p>
            <a:pPr marL="344487" lvl="1" indent="0">
              <a:buNone/>
              <a:defRPr/>
            </a:pPr>
            <a:endParaRPr lang="en-US" altLang="en-US" sz="1800" b="0" dirty="0">
              <a:solidFill>
                <a:srgbClr val="B30838"/>
              </a:solidFill>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2514599"/>
            <a:ext cx="2237029" cy="1677772"/>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0834" t="4445" r="8333" b="7777"/>
          <a:stretch/>
        </p:blipFill>
        <p:spPr>
          <a:xfrm>
            <a:off x="6540868" y="4281326"/>
            <a:ext cx="2020761" cy="1878119"/>
          </a:xfrm>
          <a:prstGeom prst="rect">
            <a:avLst/>
          </a:prstGeom>
        </p:spPr>
      </p:pic>
      <p:sp>
        <p:nvSpPr>
          <p:cNvPr id="5" name="Slide Number Placeholder 4"/>
          <p:cNvSpPr>
            <a:spLocks noGrp="1"/>
          </p:cNvSpPr>
          <p:nvPr>
            <p:ph type="sldNum" sz="quarter" idx="12"/>
          </p:nvPr>
        </p:nvSpPr>
        <p:spPr/>
        <p:txBody>
          <a:bodyPr/>
          <a:lstStyle/>
          <a:p>
            <a:fld id="{B0BAFE07-7875-439C-A6E2-B812938CE6F0}" type="slidenum">
              <a:rPr lang="en-US" smtClean="0"/>
              <a:t>5</a:t>
            </a:fld>
            <a:endParaRPr lang="en-US" dirty="0"/>
          </a:p>
        </p:txBody>
      </p:sp>
    </p:spTree>
    <p:extLst>
      <p:ext uri="{BB962C8B-B14F-4D97-AF65-F5344CB8AC3E}">
        <p14:creationId xmlns:p14="http://schemas.microsoft.com/office/powerpoint/2010/main" val="176228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Unified Laboratory Inspection Program</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741824"/>
              </p:ext>
            </p:extLst>
          </p:nvPr>
        </p:nvGraphicFramePr>
        <p:xfrm>
          <a:off x="381000" y="1447800"/>
          <a:ext cx="7239000" cy="4605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7069940"/>
              </p:ext>
            </p:extLst>
          </p:nvPr>
        </p:nvGraphicFramePr>
        <p:xfrm>
          <a:off x="7315200" y="5029200"/>
          <a:ext cx="1692836" cy="694944"/>
        </p:xfrm>
        <a:graphic>
          <a:graphicData uri="http://schemas.openxmlformats.org/drawingml/2006/table">
            <a:tbl>
              <a:tblPr firstRow="1" bandRow="1">
                <a:tableStyleId>{5C22544A-7EE6-4342-B048-85BDC9FD1C3A}</a:tableStyleId>
              </a:tblPr>
              <a:tblGrid>
                <a:gridCol w="846418"/>
                <a:gridCol w="846418"/>
              </a:tblGrid>
              <a:tr h="158376">
                <a:tc>
                  <a:txBody>
                    <a:bodyPr/>
                    <a:lstStyle/>
                    <a:p>
                      <a:pPr algn="ctr"/>
                      <a:r>
                        <a:rPr lang="en-US" sz="900" dirty="0" smtClean="0">
                          <a:solidFill>
                            <a:schemeClr val="bg1">
                              <a:lumMod val="75000"/>
                            </a:schemeClr>
                          </a:solidFill>
                        </a:rPr>
                        <a:t>Total PIs</a:t>
                      </a:r>
                      <a:endParaRPr lang="en-US" sz="900" dirty="0">
                        <a:solidFill>
                          <a:schemeClr val="bg1">
                            <a:lumMod val="75000"/>
                          </a:schemeClr>
                        </a:solidFill>
                      </a:endParaRPr>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algn="ctr"/>
                      <a:r>
                        <a:rPr lang="en-US" sz="900" dirty="0" smtClean="0">
                          <a:solidFill>
                            <a:schemeClr val="bg1">
                              <a:lumMod val="75000"/>
                            </a:schemeClr>
                          </a:solidFill>
                        </a:rPr>
                        <a:t>Percent</a:t>
                      </a:r>
                      <a:endParaRPr lang="en-US" sz="900" dirty="0">
                        <a:solidFill>
                          <a:schemeClr val="bg1">
                            <a:lumMod val="75000"/>
                          </a:schemeClr>
                        </a:solidFill>
                      </a:endParaRPr>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r>
              <a:tr h="158376">
                <a:tc>
                  <a:txBody>
                    <a:bodyPr/>
                    <a:lstStyle/>
                    <a:p>
                      <a:pPr algn="ctr"/>
                      <a:r>
                        <a:rPr lang="en-US" sz="900" dirty="0" smtClean="0">
                          <a:solidFill>
                            <a:schemeClr val="bg2"/>
                          </a:solidFill>
                        </a:rPr>
                        <a:t>276</a:t>
                      </a:r>
                      <a:endParaRPr lang="en-US" sz="900" dirty="0">
                        <a:solidFill>
                          <a:schemeClr val="bg2"/>
                        </a:solidFill>
                      </a:endParaRPr>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00A4DE"/>
                    </a:solidFill>
                  </a:tcPr>
                </a:tc>
                <a:tc>
                  <a:txBody>
                    <a:bodyPr/>
                    <a:lstStyle/>
                    <a:p>
                      <a:pPr algn="ctr"/>
                      <a:r>
                        <a:rPr lang="en-US" sz="900" dirty="0" smtClean="0">
                          <a:solidFill>
                            <a:schemeClr val="bg2"/>
                          </a:solidFill>
                        </a:rPr>
                        <a:t>100.0%</a:t>
                      </a:r>
                      <a:endParaRPr lang="en-US" sz="900" dirty="0">
                        <a:solidFill>
                          <a:schemeClr val="bg2"/>
                        </a:solidFill>
                      </a:endParaRPr>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00A4DE"/>
                    </a:solidFill>
                  </a:tcPr>
                </a:tc>
              </a:tr>
              <a:tr h="158376">
                <a:tc>
                  <a:txBody>
                    <a:bodyPr/>
                    <a:lstStyle/>
                    <a:p>
                      <a:pPr algn="ctr"/>
                      <a:r>
                        <a:rPr lang="en-US" sz="900" dirty="0" smtClean="0"/>
                        <a:t>203</a:t>
                      </a:r>
                      <a:endParaRPr lang="en-US" sz="900" dirty="0"/>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E28432"/>
                    </a:solidFill>
                  </a:tcPr>
                </a:tc>
                <a:tc>
                  <a:txBody>
                    <a:bodyPr/>
                    <a:lstStyle/>
                    <a:p>
                      <a:pPr algn="ctr"/>
                      <a:r>
                        <a:rPr lang="en-US" sz="900" dirty="0" smtClean="0"/>
                        <a:t>73.6%</a:t>
                      </a:r>
                      <a:endParaRPr lang="en-US" sz="900" dirty="0"/>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E28432"/>
                    </a:solidFill>
                  </a:tcPr>
                </a:tc>
              </a:tr>
              <a:tr h="158376">
                <a:tc>
                  <a:txBody>
                    <a:bodyPr/>
                    <a:lstStyle/>
                    <a:p>
                      <a:pPr algn="ctr"/>
                      <a:r>
                        <a:rPr lang="en-US" sz="900" dirty="0" smtClean="0"/>
                        <a:t>52</a:t>
                      </a:r>
                      <a:endParaRPr lang="en-US" sz="900" dirty="0"/>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FFFF00"/>
                    </a:solidFill>
                  </a:tcPr>
                </a:tc>
                <a:tc>
                  <a:txBody>
                    <a:bodyPr/>
                    <a:lstStyle/>
                    <a:p>
                      <a:pPr algn="ctr"/>
                      <a:r>
                        <a:rPr lang="en-US" sz="900" dirty="0" smtClean="0"/>
                        <a:t>18.8%</a:t>
                      </a:r>
                      <a:endParaRPr lang="en-US" sz="900" dirty="0"/>
                    </a:p>
                  </a:txBody>
                  <a:tcPr marT="18288" marB="18288">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72162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 Inspection Findings</a:t>
            </a:r>
            <a:endParaRPr lang="en-US" dirty="0"/>
          </a:p>
        </p:txBody>
      </p:sp>
      <p:sp>
        <p:nvSpPr>
          <p:cNvPr id="3" name="TextBox 2"/>
          <p:cNvSpPr txBox="1"/>
          <p:nvPr/>
        </p:nvSpPr>
        <p:spPr>
          <a:xfrm>
            <a:off x="6705600" y="2590800"/>
            <a:ext cx="2223686" cy="369332"/>
          </a:xfrm>
          <a:prstGeom prst="rect">
            <a:avLst/>
          </a:prstGeom>
          <a:solidFill>
            <a:srgbClr val="92D050"/>
          </a:solidFill>
        </p:spPr>
        <p:txBody>
          <a:bodyPr wrap="none" rtlCol="0">
            <a:spAutoFit/>
          </a:bodyPr>
          <a:lstStyle/>
          <a:p>
            <a:pPr algn="ctr"/>
            <a:r>
              <a:rPr lang="en-US" sz="1800" dirty="0" smtClean="0">
                <a:latin typeface="+mn-lt"/>
              </a:rPr>
              <a:t>All Safety Programs</a:t>
            </a:r>
            <a:endParaRPr lang="en-US" sz="1800" dirty="0">
              <a:latin typeface="+mn-lt"/>
            </a:endParaRPr>
          </a:p>
        </p:txBody>
      </p:sp>
      <p:sp>
        <p:nvSpPr>
          <p:cNvPr id="8" name="TextBox 7"/>
          <p:cNvSpPr txBox="1"/>
          <p:nvPr/>
        </p:nvSpPr>
        <p:spPr>
          <a:xfrm>
            <a:off x="6705600" y="2960132"/>
            <a:ext cx="2223686" cy="369332"/>
          </a:xfrm>
          <a:prstGeom prst="rect">
            <a:avLst/>
          </a:prstGeom>
          <a:solidFill>
            <a:srgbClr val="8BB1DF"/>
          </a:solidFill>
        </p:spPr>
        <p:txBody>
          <a:bodyPr wrap="square" rtlCol="0">
            <a:spAutoFit/>
          </a:bodyPr>
          <a:lstStyle/>
          <a:p>
            <a:pPr algn="ctr"/>
            <a:r>
              <a:rPr lang="en-US" sz="1800" dirty="0" smtClean="0">
                <a:latin typeface="+mn-lt"/>
              </a:rPr>
              <a:t>Chemical Safety</a:t>
            </a:r>
            <a:endParaRPr lang="en-US" sz="1800" dirty="0">
              <a:latin typeface="+mn-lt"/>
            </a:endParaRPr>
          </a:p>
        </p:txBody>
      </p:sp>
      <p:sp>
        <p:nvSpPr>
          <p:cNvPr id="9" name="TextBox 8"/>
          <p:cNvSpPr txBox="1"/>
          <p:nvPr/>
        </p:nvSpPr>
        <p:spPr>
          <a:xfrm>
            <a:off x="6705600" y="3329464"/>
            <a:ext cx="2223686" cy="369332"/>
          </a:xfrm>
          <a:prstGeom prst="rect">
            <a:avLst/>
          </a:prstGeom>
          <a:solidFill>
            <a:srgbClr val="E28432"/>
          </a:solidFill>
        </p:spPr>
        <p:txBody>
          <a:bodyPr wrap="square" rtlCol="0">
            <a:spAutoFit/>
          </a:bodyPr>
          <a:lstStyle/>
          <a:p>
            <a:pPr algn="ctr"/>
            <a:r>
              <a:rPr lang="en-US" sz="1800" dirty="0" smtClean="0">
                <a:latin typeface="+mn-lt"/>
              </a:rPr>
              <a:t>Biological Safety</a:t>
            </a:r>
            <a:endParaRPr lang="en-US" sz="1800" dirty="0">
              <a:latin typeface="+mn-lt"/>
            </a:endParaRPr>
          </a:p>
        </p:txBody>
      </p:sp>
      <p:sp>
        <p:nvSpPr>
          <p:cNvPr id="10" name="TextBox 9"/>
          <p:cNvSpPr txBox="1"/>
          <p:nvPr/>
        </p:nvSpPr>
        <p:spPr>
          <a:xfrm>
            <a:off x="6705600" y="3698796"/>
            <a:ext cx="2223686" cy="369332"/>
          </a:xfrm>
          <a:prstGeom prst="rect">
            <a:avLst/>
          </a:prstGeom>
          <a:solidFill>
            <a:srgbClr val="FFFF00"/>
          </a:solidFill>
        </p:spPr>
        <p:txBody>
          <a:bodyPr wrap="square" rtlCol="0">
            <a:spAutoFit/>
          </a:bodyPr>
          <a:lstStyle/>
          <a:p>
            <a:pPr algn="ctr"/>
            <a:r>
              <a:rPr lang="en-US" sz="1800" dirty="0" smtClean="0">
                <a:latin typeface="+mn-lt"/>
              </a:rPr>
              <a:t>Radiation Safety</a:t>
            </a:r>
            <a:endParaRPr lang="en-US" sz="1800" dirty="0">
              <a:latin typeface="+mn-lt"/>
            </a:endParaRPr>
          </a:p>
        </p:txBody>
      </p:sp>
      <p:sp>
        <p:nvSpPr>
          <p:cNvPr id="7" name="Slide Number Placeholder 6"/>
          <p:cNvSpPr>
            <a:spLocks noGrp="1"/>
          </p:cNvSpPr>
          <p:nvPr>
            <p:ph type="sldNum" sz="quarter" idx="4"/>
          </p:nvPr>
        </p:nvSpPr>
        <p:spPr/>
        <p:txBody>
          <a:bodyPr/>
          <a:lstStyle/>
          <a:p>
            <a:fld id="{6359B94A-38B1-8E4D-A66D-5B14C06DF9BC}" type="slidenum">
              <a:rPr lang="en-US" smtClean="0"/>
              <a:pPr/>
              <a:t>7</a:t>
            </a:fld>
            <a:endParaRPr lang="en-US" dirty="0"/>
          </a:p>
        </p:txBody>
      </p:sp>
      <p:graphicFrame>
        <p:nvGraphicFramePr>
          <p:cNvPr id="23" name="Chart 22"/>
          <p:cNvGraphicFramePr>
            <a:graphicFrameLocks/>
          </p:cNvGraphicFramePr>
          <p:nvPr>
            <p:extLst>
              <p:ext uri="{D42A27DB-BD31-4B8C-83A1-F6EECF244321}">
                <p14:modId xmlns:p14="http://schemas.microsoft.com/office/powerpoint/2010/main" val="507709529"/>
              </p:ext>
            </p:extLst>
          </p:nvPr>
        </p:nvGraphicFramePr>
        <p:xfrm>
          <a:off x="152400" y="1306710"/>
          <a:ext cx="6629400" cy="4865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737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Departmental Safety Summary Report (FY18)</a:t>
            </a:r>
            <a:endParaRPr lang="en-US" dirty="0"/>
          </a:p>
        </p:txBody>
      </p:sp>
      <p:sp>
        <p:nvSpPr>
          <p:cNvPr id="2" name="Content Placeholder 1"/>
          <p:cNvSpPr>
            <a:spLocks noGrp="1"/>
          </p:cNvSpPr>
          <p:nvPr>
            <p:ph sz="half" idx="1"/>
          </p:nvPr>
        </p:nvSpPr>
        <p:spPr>
          <a:xfrm>
            <a:off x="457200" y="1600200"/>
            <a:ext cx="7543800" cy="4191000"/>
          </a:xfrm>
        </p:spPr>
        <p:txBody>
          <a:bodyPr/>
          <a:lstStyle/>
          <a:p>
            <a:r>
              <a:rPr lang="en-US" dirty="0" smtClean="0"/>
              <a:t>Laboratory Safety Summary Report</a:t>
            </a:r>
          </a:p>
          <a:p>
            <a:pPr marL="912813" lvl="2" indent="-342900">
              <a:buFont typeface="Arial" panose="020B0604020202020204" pitchFamily="34" charset="0"/>
              <a:buChar char="•"/>
            </a:pPr>
            <a:r>
              <a:rPr lang="en-US" dirty="0" smtClean="0"/>
              <a:t>Principal Investigator-specific report with comprehensive safety and training information and review of past violations, inspections and accidents.</a:t>
            </a:r>
            <a:endParaRPr lang="en-US" dirty="0"/>
          </a:p>
          <a:p>
            <a:pPr marL="912813" lvl="2" indent="-342900">
              <a:buFont typeface="Arial" panose="020B0604020202020204" pitchFamily="34" charset="0"/>
              <a:buChar char="•"/>
            </a:pPr>
            <a:r>
              <a:rPr lang="en-US" dirty="0" smtClean="0"/>
              <a:t>Currently available via the Weill Business Gateway.</a:t>
            </a:r>
            <a:endParaRPr lang="en-US" dirty="0"/>
          </a:p>
          <a:p>
            <a:pPr marL="342900" indent="-342900">
              <a:buFont typeface="Arial" panose="020B0604020202020204" pitchFamily="34" charset="0"/>
              <a:buChar char="•"/>
            </a:pPr>
            <a:endParaRPr lang="en-US" dirty="0" smtClean="0"/>
          </a:p>
          <a:p>
            <a:r>
              <a:rPr lang="en-US" dirty="0" smtClean="0"/>
              <a:t>Departmental Safety Summary Report (FY18)</a:t>
            </a:r>
          </a:p>
          <a:p>
            <a:pPr marL="912813" lvl="2" indent="-342900">
              <a:buFont typeface="Arial" panose="020B0604020202020204" pitchFamily="34" charset="0"/>
              <a:buChar char="•"/>
            </a:pPr>
            <a:r>
              <a:rPr lang="en-US" dirty="0" smtClean="0"/>
              <a:t>Proposed for FY18 after full one-year inspection cycle completed.</a:t>
            </a:r>
          </a:p>
          <a:p>
            <a:pPr marL="912813" lvl="2" indent="-342900">
              <a:buFont typeface="Arial" panose="020B0604020202020204" pitchFamily="34" charset="0"/>
              <a:buChar char="•"/>
            </a:pPr>
            <a:r>
              <a:rPr lang="en-US" dirty="0" smtClean="0"/>
              <a:t>Department-level report </a:t>
            </a:r>
            <a:r>
              <a:rPr lang="en-US" dirty="0"/>
              <a:t>with </a:t>
            </a:r>
            <a:r>
              <a:rPr lang="en-US" dirty="0" smtClean="0"/>
              <a:t>summary of safety </a:t>
            </a:r>
            <a:r>
              <a:rPr lang="en-US" dirty="0"/>
              <a:t>and training information and review of past violations, inspections and accidents</a:t>
            </a:r>
            <a:r>
              <a:rPr lang="en-US" dirty="0" smtClean="0"/>
              <a:t>.</a:t>
            </a:r>
            <a:endParaRPr lang="en-US" dirty="0"/>
          </a:p>
        </p:txBody>
      </p:sp>
      <p:sp>
        <p:nvSpPr>
          <p:cNvPr id="7" name="Slide Number Placeholder 6"/>
          <p:cNvSpPr>
            <a:spLocks noGrp="1"/>
          </p:cNvSpPr>
          <p:nvPr>
            <p:ph type="sldNum" sz="quarter" idx="4"/>
          </p:nvPr>
        </p:nvSpPr>
        <p:spPr/>
        <p:txBody>
          <a:bodyPr/>
          <a:lstStyle/>
          <a:p>
            <a:fld id="{6359B94A-38B1-8E4D-A66D-5B14C06DF9BC}" type="slidenum">
              <a:rPr lang="en-US" smtClean="0"/>
              <a:pPr/>
              <a:t>8</a:t>
            </a:fld>
            <a:endParaRPr lang="en-US" dirty="0"/>
          </a:p>
        </p:txBody>
      </p:sp>
    </p:spTree>
    <p:extLst>
      <p:ext uri="{BB962C8B-B14F-4D97-AF65-F5344CB8AC3E}">
        <p14:creationId xmlns:p14="http://schemas.microsoft.com/office/powerpoint/2010/main" val="698734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988" y="533400"/>
            <a:ext cx="4848012" cy="1477754"/>
          </a:xfrm>
        </p:spPr>
        <p:txBody>
          <a:bodyPr/>
          <a:lstStyle/>
          <a:p>
            <a:r>
              <a:rPr lang="en-US" dirty="0" smtClean="0"/>
              <a:t>Upcoming NYCDOH Radiation Inspection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427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ccessPoint">
  <a:themeElements>
    <a:clrScheme name="EHS 1115">
      <a:dk1>
        <a:srgbClr val="4D4D4D"/>
      </a:dk1>
      <a:lt1>
        <a:srgbClr val="A7A9AC"/>
      </a:lt1>
      <a:dk2>
        <a:srgbClr val="B31B1B"/>
      </a:dk2>
      <a:lt2>
        <a:srgbClr val="FFFFFF"/>
      </a:lt2>
      <a:accent1>
        <a:srgbClr val="B31B20"/>
      </a:accent1>
      <a:accent2>
        <a:srgbClr val="CF4520"/>
      </a:accent2>
      <a:accent3>
        <a:srgbClr val="E87722"/>
      </a:accent3>
      <a:accent4>
        <a:srgbClr val="FFC72C"/>
      </a:accent4>
      <a:accent5>
        <a:srgbClr val="000000"/>
      </a:accent5>
      <a:accent6>
        <a:srgbClr val="A7A9AC"/>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1"/>
            </a:solidFill>
            <a:effectLst/>
            <a:latin typeface="+mj-lt"/>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566E10"/>
        </a:accent1>
        <a:accent2>
          <a:srgbClr val="C0DA2F"/>
        </a:accent2>
        <a:accent3>
          <a:srgbClr val="FFFFFF"/>
        </a:accent3>
        <a:accent4>
          <a:srgbClr val="000000"/>
        </a:accent4>
        <a:accent5>
          <a:srgbClr val="B4BAAA"/>
        </a:accent5>
        <a:accent6>
          <a:srgbClr val="AEC52A"/>
        </a:accent6>
        <a:hlink>
          <a:srgbClr val="A6A6A6"/>
        </a:hlink>
        <a:folHlink>
          <a:srgbClr val="3FAF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ccessPoint">
  <a:themeElements>
    <a:clrScheme name="EHS 1115">
      <a:dk1>
        <a:srgbClr val="4D4D4D"/>
      </a:dk1>
      <a:lt1>
        <a:srgbClr val="A7A9AC"/>
      </a:lt1>
      <a:dk2>
        <a:srgbClr val="B31B1B"/>
      </a:dk2>
      <a:lt2>
        <a:srgbClr val="FFFFFF"/>
      </a:lt2>
      <a:accent1>
        <a:srgbClr val="B31B20"/>
      </a:accent1>
      <a:accent2>
        <a:srgbClr val="CF4520"/>
      </a:accent2>
      <a:accent3>
        <a:srgbClr val="E87722"/>
      </a:accent3>
      <a:accent4>
        <a:srgbClr val="FFC72C"/>
      </a:accent4>
      <a:accent5>
        <a:srgbClr val="000000"/>
      </a:accent5>
      <a:accent6>
        <a:srgbClr val="A7A9AC"/>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1"/>
            </a:solidFill>
            <a:effectLst/>
            <a:latin typeface="+mj-lt"/>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566E10"/>
        </a:accent1>
        <a:accent2>
          <a:srgbClr val="C0DA2F"/>
        </a:accent2>
        <a:accent3>
          <a:srgbClr val="FFFFFF"/>
        </a:accent3>
        <a:accent4>
          <a:srgbClr val="000000"/>
        </a:accent4>
        <a:accent5>
          <a:srgbClr val="B4BAAA"/>
        </a:accent5>
        <a:accent6>
          <a:srgbClr val="AEC52A"/>
        </a:accent6>
        <a:hlink>
          <a:srgbClr val="A6A6A6"/>
        </a:hlink>
        <a:folHlink>
          <a:srgbClr val="3FAFE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EHS_PPT_Template_1115</Template>
  <TotalTime>9492</TotalTime>
  <Words>1223</Words>
  <Application>Microsoft Office PowerPoint</Application>
  <PresentationFormat>Letter Paper (8.5x11 in)</PresentationFormat>
  <Paragraphs>172</Paragraphs>
  <Slides>18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Helvetica</vt:lpstr>
      <vt:lpstr>Monotype Sorts</vt:lpstr>
      <vt:lpstr>Times New Roman</vt:lpstr>
      <vt:lpstr>Verdana</vt:lpstr>
      <vt:lpstr>Wingdings</vt:lpstr>
      <vt:lpstr>AccessPoint</vt:lpstr>
      <vt:lpstr>1_AccessPoint</vt:lpstr>
      <vt:lpstr>RAPID Meeting </vt:lpstr>
      <vt:lpstr>Unified Annual Laboratory Inspection</vt:lpstr>
      <vt:lpstr>Historical Laboratory Research Safety</vt:lpstr>
      <vt:lpstr>2015 Unified Laboratory Safety Registration</vt:lpstr>
      <vt:lpstr>2016: Unified Safety Review and Inspection</vt:lpstr>
      <vt:lpstr>Unified Laboratory Inspection Program</vt:lpstr>
      <vt:lpstr>Top Inspection Findings</vt:lpstr>
      <vt:lpstr>Departmental Safety Summary Report (FY18)</vt:lpstr>
      <vt:lpstr>Upcoming NYCDOH Radiation Inspection</vt:lpstr>
      <vt:lpstr>2017 Biannual NYCDOH  Radiation Inspection</vt:lpstr>
      <vt:lpstr>PowerPoint Presentation</vt:lpstr>
      <vt:lpstr>Autoclave Incident Lessons Learned</vt:lpstr>
      <vt:lpstr>Accident Summary</vt:lpstr>
      <vt:lpstr>Lessons Learned</vt:lpstr>
      <vt:lpstr>Training </vt:lpstr>
      <vt:lpstr>Loading the Autoclave</vt:lpstr>
      <vt:lpstr>Autoclave Safety Next Steps</vt:lpstr>
      <vt:lpstr>Questions?</vt:lpstr>
    </vt:vector>
  </TitlesOfParts>
  <Manager/>
  <Company>Weill Cornell Medical College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of the Presentation</dc:title>
  <dc:subject/>
  <dc:creator>Simon-Cheekiong Chin</dc:creator>
  <cp:keywords/>
  <dc:description/>
  <cp:lastModifiedBy>James Crandall</cp:lastModifiedBy>
  <cp:revision>258</cp:revision>
  <cp:lastPrinted>2012-07-18T00:00:11Z</cp:lastPrinted>
  <dcterms:created xsi:type="dcterms:W3CDTF">2017-01-18T15:48:05Z</dcterms:created>
  <dcterms:modified xsi:type="dcterms:W3CDTF">2017-05-08T12:19:34Z</dcterms:modified>
  <cp:category/>
</cp:coreProperties>
</file>